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3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19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E6D32C-94A9-476E-918D-7A9D276FA36C}" type="datetimeFigureOut">
              <a:rPr lang="en-US" smtClean="0"/>
              <a:t>4/23/2025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4F3444-13CC-4ABA-B8A6-BDE185AFA906}" type="slidenum">
              <a:rPr lang="en-US" smtClean="0"/>
              <a:t>‹#›</a:t>
            </a:fld>
            <a:endParaRPr lang="en-US"/>
          </a:p>
        </p:txBody>
      </p:sp>
    </p:spTree>
    <p:extLst>
      <p:ext uri="{BB962C8B-B14F-4D97-AF65-F5344CB8AC3E}">
        <p14:creationId xmlns:p14="http://schemas.microsoft.com/office/powerpoint/2010/main" val="2153823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2473814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2DF9C-C293-2C34-3F21-94BFBFD40C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42D01E-4047-A868-405A-2C5FB48449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6DE0BC-A45C-32EB-FCF8-F2274D34F17B}"/>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5" name="Footer Placeholder 4">
            <a:extLst>
              <a:ext uri="{FF2B5EF4-FFF2-40B4-BE49-F238E27FC236}">
                <a16:creationId xmlns:a16="http://schemas.microsoft.com/office/drawing/2014/main" id="{7A4EF42C-FF30-F7A7-56E8-33E6102F08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B38BD-F5F5-C37E-F877-CD8A60110E70}"/>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25780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754F-0FEE-EDAF-9589-56EB74E130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E5EEBE-0069-091D-A507-556F9EF59B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2F23F7-FDE4-5A81-73D1-5BDD1005A1C2}"/>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5" name="Footer Placeholder 4">
            <a:extLst>
              <a:ext uri="{FF2B5EF4-FFF2-40B4-BE49-F238E27FC236}">
                <a16:creationId xmlns:a16="http://schemas.microsoft.com/office/drawing/2014/main" id="{2147EA31-26C6-7999-C6E2-D2E025AFAE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1D17AA-117A-73DB-26FB-FD9BEBCE6D2F}"/>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4124001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292F6D-9AFC-A796-55C7-2FB9580E02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D0069C-DA43-5CF7-05D0-4A177E8258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BF380-D510-A854-399A-EAF09FCF1A28}"/>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5" name="Footer Placeholder 4">
            <a:extLst>
              <a:ext uri="{FF2B5EF4-FFF2-40B4-BE49-F238E27FC236}">
                <a16:creationId xmlns:a16="http://schemas.microsoft.com/office/drawing/2014/main" id="{B71AC535-800A-CED0-FE03-E0EB45B31B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A599CB-0FD1-EBAD-D796-034961B02B24}"/>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4016097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B408F-1393-E722-B1F4-53027D7C75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5B3990-C131-D949-D3B0-62B2148E4C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DFB4C5-66A1-1F1F-F1FF-523EB3EC7ED3}"/>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5" name="Footer Placeholder 4">
            <a:extLst>
              <a:ext uri="{FF2B5EF4-FFF2-40B4-BE49-F238E27FC236}">
                <a16:creationId xmlns:a16="http://schemas.microsoft.com/office/drawing/2014/main" id="{5E75E250-D767-87D6-458A-66FF1F6645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3B198-F992-0B22-B60C-1DCBEDF9DED6}"/>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2963524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483E9-BA4C-542C-1772-28490A20FF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08845F3-D8CB-0A43-1EDA-E04577C044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9D009B-A12E-F0B8-6399-72D8BE46010B}"/>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5" name="Footer Placeholder 4">
            <a:extLst>
              <a:ext uri="{FF2B5EF4-FFF2-40B4-BE49-F238E27FC236}">
                <a16:creationId xmlns:a16="http://schemas.microsoft.com/office/drawing/2014/main" id="{601A3A28-2136-5ACE-F8FD-4A16D194D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0706B-6CCD-A443-F530-D058A2E6DBAC}"/>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295460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791E5-5A2E-D395-8947-BE945D0FD9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5002B0-CED2-935E-B8A3-1D1D0B1E45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C492E3-FB80-F954-DEE5-2F0695F659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14FA2A-C2F7-CC99-7016-2DE28B81E635}"/>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6" name="Footer Placeholder 5">
            <a:extLst>
              <a:ext uri="{FF2B5EF4-FFF2-40B4-BE49-F238E27FC236}">
                <a16:creationId xmlns:a16="http://schemas.microsoft.com/office/drawing/2014/main" id="{9E94A5EE-9E4A-6100-0C3F-5AED8403B8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CF19C-4AC7-EB00-0067-B2AECDBCB04A}"/>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407741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54F9-A638-C229-36CD-614574389B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F12E03-C252-2ACA-C95E-C97FB4D45C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3E61A5-334E-B645-D186-7D008A05AD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52262A-65FB-AD5D-A334-23291EB65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C9D0B0-68B1-B413-662F-C20755F53F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31941A-00DD-1FAB-5D3A-407BB0EBF894}"/>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8" name="Footer Placeholder 7">
            <a:extLst>
              <a:ext uri="{FF2B5EF4-FFF2-40B4-BE49-F238E27FC236}">
                <a16:creationId xmlns:a16="http://schemas.microsoft.com/office/drawing/2014/main" id="{9CD1BE06-B5CC-8E9E-3BE9-D9BCCCC7DA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3083B-73EF-0C6A-5464-A57E894DC14B}"/>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349936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18F09-6E49-72FD-C2EC-5F4C2A68046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3C54DD-887D-CE0A-9F0D-4A13BA3FA339}"/>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4" name="Footer Placeholder 3">
            <a:extLst>
              <a:ext uri="{FF2B5EF4-FFF2-40B4-BE49-F238E27FC236}">
                <a16:creationId xmlns:a16="http://schemas.microsoft.com/office/drawing/2014/main" id="{D65ED250-2A79-55FB-AC50-A0393D1069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DA3F6D3-31DF-BF77-397B-96E99BB978F7}"/>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2241250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76013-BE7D-FFD4-C02F-779A6336F915}"/>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3" name="Footer Placeholder 2">
            <a:extLst>
              <a:ext uri="{FF2B5EF4-FFF2-40B4-BE49-F238E27FC236}">
                <a16:creationId xmlns:a16="http://schemas.microsoft.com/office/drawing/2014/main" id="{A53B2C48-C11B-B0DB-59FA-E8FEF83615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7D9612-E6D5-3319-0970-E602DAFA2F57}"/>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1310592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5E0E-3FCA-4AA8-8CFC-9F8F71F9B8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C62F9B-FF35-01BE-4DE0-CF40034C13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18B325-245E-F16D-ABE5-04CE488E8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3E0E33-CE11-FC66-0CF2-8E09EF3B8BE3}"/>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6" name="Footer Placeholder 5">
            <a:extLst>
              <a:ext uri="{FF2B5EF4-FFF2-40B4-BE49-F238E27FC236}">
                <a16:creationId xmlns:a16="http://schemas.microsoft.com/office/drawing/2014/main" id="{B5E9E52D-9248-90BE-5FB2-E391248999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4764FA-376F-A722-5EDE-3E2400F8169F}"/>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2644437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19417-7492-F817-EFCD-A2E2FDB88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6F232E-BC60-6CFD-AD50-D67C34C6BE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806E98-E0F8-9415-8054-9D13945D9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8B7D92-8DD3-4CA2-833C-416C31AFB172}"/>
              </a:ext>
            </a:extLst>
          </p:cNvPr>
          <p:cNvSpPr>
            <a:spLocks noGrp="1"/>
          </p:cNvSpPr>
          <p:nvPr>
            <p:ph type="dt" sz="half" idx="10"/>
          </p:nvPr>
        </p:nvSpPr>
        <p:spPr/>
        <p:txBody>
          <a:bodyPr/>
          <a:lstStyle/>
          <a:p>
            <a:fld id="{25303644-06F1-476B-9BB0-A84F720722C2}" type="datetimeFigureOut">
              <a:rPr lang="en-US" smtClean="0"/>
              <a:t>4/23/2025</a:t>
            </a:fld>
            <a:endParaRPr lang="en-US"/>
          </a:p>
        </p:txBody>
      </p:sp>
      <p:sp>
        <p:nvSpPr>
          <p:cNvPr id="6" name="Footer Placeholder 5">
            <a:extLst>
              <a:ext uri="{FF2B5EF4-FFF2-40B4-BE49-F238E27FC236}">
                <a16:creationId xmlns:a16="http://schemas.microsoft.com/office/drawing/2014/main" id="{CFDF0D79-16C6-B5D2-6BB6-C7AAF8FFBF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79934-3F1A-F692-FC6E-FA357E49580A}"/>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840163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E1C56F-5B3E-4D59-EF80-5BDA9B8EFC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42C6E6-B303-2EA8-EB8B-59E16DCD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B6165D-C63F-1CBA-3830-DA9E0044AE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03644-06F1-476B-9BB0-A84F720722C2}" type="datetimeFigureOut">
              <a:rPr lang="en-US" smtClean="0"/>
              <a:t>4/23/2025</a:t>
            </a:fld>
            <a:endParaRPr lang="en-US"/>
          </a:p>
        </p:txBody>
      </p:sp>
      <p:sp>
        <p:nvSpPr>
          <p:cNvPr id="5" name="Footer Placeholder 4">
            <a:extLst>
              <a:ext uri="{FF2B5EF4-FFF2-40B4-BE49-F238E27FC236}">
                <a16:creationId xmlns:a16="http://schemas.microsoft.com/office/drawing/2014/main" id="{8FEA4B86-BA51-1980-D6DC-DBFC3B2C64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C1A6A2-B2A6-5986-B544-32D6BD6533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8319B-22BE-4BA3-9318-F7C7924F6E96}" type="slidenum">
              <a:rPr lang="en-US" smtClean="0"/>
              <a:t>‹#›</a:t>
            </a:fld>
            <a:endParaRPr lang="en-US"/>
          </a:p>
        </p:txBody>
      </p:sp>
    </p:spTree>
    <p:extLst>
      <p:ext uri="{BB962C8B-B14F-4D97-AF65-F5344CB8AC3E}">
        <p14:creationId xmlns:p14="http://schemas.microsoft.com/office/powerpoint/2010/main" val="4166400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youtu.be/qk9T8SVj3z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youtu.be/1S2z527n5-w?si=gor9-8Ipd60hpA0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a:extLst>
              <a:ext uri="{FF2B5EF4-FFF2-40B4-BE49-F238E27FC236}">
                <a16:creationId xmlns:a16="http://schemas.microsoft.com/office/drawing/2014/main" id="{40D2AC0E-8BFB-401F-9FD6-A4E562C4778D}"/>
              </a:ext>
            </a:extLst>
          </p:cNvPr>
          <p:cNvSpPr txBox="1"/>
          <p:nvPr/>
        </p:nvSpPr>
        <p:spPr>
          <a:xfrm>
            <a:off x="85825" y="5045775"/>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994039" y="460013"/>
            <a:ext cx="7059584" cy="5170646"/>
          </a:xfrm>
          <a:prstGeom prst="rect">
            <a:avLst/>
          </a:prstGeom>
          <a:noFill/>
        </p:spPr>
        <p:txBody>
          <a:bodyPr wrap="square">
            <a:spAutoFit/>
          </a:bodyPr>
          <a:lstStyle/>
          <a:p>
            <a:pPr>
              <a:buClr>
                <a:srgbClr val="28A6DF"/>
              </a:buClr>
              <a:buSzPct val="120000"/>
            </a:pPr>
            <a:r>
              <a:rPr lang="en-US" sz="1100" b="1" dirty="0">
                <a:solidFill>
                  <a:srgbClr val="28A6DF"/>
                </a:solidFill>
                <a:latin typeface="Montserrat" panose="00000500000000000000" pitchFamily="50" charset="0"/>
                <a:hlinkClick r:id="rId3"/>
              </a:rPr>
              <a:t>Watch Carina Bruwer: Sizzle Reel</a:t>
            </a:r>
            <a:endParaRPr lang="en-US" sz="1100" b="1" dirty="0">
              <a:solidFill>
                <a:srgbClr val="28A6DF"/>
              </a:solidFill>
              <a:latin typeface="Montserrat" panose="00000500000000000000" pitchFamily="50" charset="0"/>
            </a:endParaRPr>
          </a:p>
          <a:p>
            <a:pPr>
              <a:buClr>
                <a:srgbClr val="28A6DF"/>
              </a:buClr>
              <a:buSzPct val="120000"/>
            </a:pPr>
            <a:endParaRPr lang="en-US" sz="1100" b="1" dirty="0">
              <a:solidFill>
                <a:srgbClr val="28A6DF"/>
              </a:solidFill>
              <a:latin typeface="Montserrat" panose="00000500000000000000" pitchFamily="50" charset="0"/>
            </a:endParaRPr>
          </a:p>
          <a:p>
            <a:pPr>
              <a:buClr>
                <a:srgbClr val="28A6DF"/>
              </a:buClr>
              <a:buSzPct val="120000"/>
            </a:pPr>
            <a:endParaRPr lang="en-US" sz="1100" b="1" dirty="0">
              <a:solidFill>
                <a:srgbClr val="28A6DF"/>
              </a:solidFill>
              <a:latin typeface="Montserrat" panose="00000500000000000000" pitchFamily="50"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Carina Bruwer is one of Africa’s most decorated female open water marathon swimmers, an internationally renowned musician, a successful entrepreneur and a mother of three. </a:t>
            </a:r>
          </a:p>
          <a:p>
            <a:pPr marL="174625" indent="-174625">
              <a:buClr>
                <a:srgbClr val="28A6DF"/>
              </a:buClr>
              <a:buSzPct val="120000"/>
              <a:buFont typeface="Montserrat" panose="00000500000000000000" pitchFamily="50" charset="0"/>
              <a:buChar char="›"/>
            </a:pPr>
            <a:endParaRPr lang="en-US" sz="1200" dirty="0">
              <a:solidFill>
                <a:srgbClr val="000000"/>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Known for boldly going where most do not – in the ocean, as well as in business and life – Carina inspires and motivates audiences through her incredible stories of courage, transformation and altruism.</a:t>
            </a:r>
          </a:p>
          <a:p>
            <a:pPr marL="174625" indent="-174625">
              <a:buClr>
                <a:srgbClr val="28A6DF"/>
              </a:buClr>
              <a:buSzPct val="120000"/>
              <a:buFont typeface="Montserrat" panose="00000500000000000000" pitchFamily="50" charset="0"/>
              <a:buChar char="›"/>
            </a:pPr>
            <a:endParaRPr lang="en-US" sz="1200" dirty="0">
              <a:solidFill>
                <a:srgbClr val="000000"/>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“I KNOW YOU CAN NEGOTIATE WITH FEAR TO ALLOW YOU TO SHOW UP IN THIS WORLD, BECAUSE I HAVE TO DO IT EVERY DAY”</a:t>
            </a:r>
          </a:p>
          <a:p>
            <a:pPr marL="174625" indent="-174625">
              <a:buClr>
                <a:srgbClr val="28A6DF"/>
              </a:buClr>
              <a:buSzPct val="120000"/>
              <a:buFont typeface="Montserrat" panose="00000500000000000000" pitchFamily="50" charset="0"/>
              <a:buChar char="›"/>
            </a:pPr>
            <a:endParaRPr lang="en-US" sz="1200" dirty="0">
              <a:solidFill>
                <a:srgbClr val="000000"/>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Carina’s extensive ultramarathon swimming resume includes crossing the 36km English Channel, the Gibraltar Straits, False Bay, Nelson Mandela Bay, Walker Bay, Bonifacio Straits, Messina Straits, Triple Country (France – Monaco – Italy), Robben Island and dozens more, with most of her swims being firsts and/or record-breaking feats.</a:t>
            </a:r>
          </a:p>
          <a:p>
            <a:pPr marL="174625" indent="-174625">
              <a:buClr>
                <a:srgbClr val="28A6DF"/>
              </a:buClr>
              <a:buSzPct val="120000"/>
              <a:buFont typeface="Montserrat" panose="00000500000000000000" pitchFamily="50" charset="0"/>
              <a:buChar char="›"/>
            </a:pPr>
            <a:endParaRPr lang="en-US" sz="1200" dirty="0">
              <a:solidFill>
                <a:srgbClr val="000000"/>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This International Marathon Swimming’s Hall of Fame nominee who was also ranked as one of the World Open Water Swimming Association’s “Top 50 Most Daring, Courageous and Audacious” open water swimmers in the world, founded Swim For Hope in 2014.</a:t>
            </a:r>
            <a:endParaRPr lang="en-US" sz="1200" dirty="0">
              <a:latin typeface="Montserrat" panose="00000500000000000000" pitchFamily="2" charset="0"/>
            </a:endParaRPr>
          </a:p>
          <a:p>
            <a:pPr marL="174625" indent="-174625">
              <a:buClr>
                <a:srgbClr val="28A6DF"/>
              </a:buClr>
              <a:buSzPct val="120000"/>
              <a:buFont typeface="Montserrat" panose="00000500000000000000" pitchFamily="50" charset="0"/>
              <a:buChar char="›"/>
            </a:pPr>
            <a:endParaRPr lang="en-US" sz="1100" dirty="0">
              <a:solidFill>
                <a:srgbClr val="000000"/>
              </a:solidFill>
              <a:latin typeface="Montserrat" panose="00000500000000000000" pitchFamily="2" charset="0"/>
            </a:endParaRPr>
          </a:p>
          <a:p>
            <a:pPr>
              <a:buClr>
                <a:srgbClr val="28A6DF"/>
              </a:buClr>
              <a:buSzPct val="120000"/>
            </a:pPr>
            <a:r>
              <a:rPr lang="en-US" sz="1100" b="1" i="0" dirty="0">
                <a:effectLst/>
                <a:latin typeface="Montserrat" panose="02000505000000020004" pitchFamily="2" charset="0"/>
              </a:rPr>
              <a:t>Keynote Topics:</a:t>
            </a:r>
          </a:p>
          <a:p>
            <a:pPr>
              <a:buClr>
                <a:srgbClr val="28A6DF"/>
              </a:buClr>
              <a:buSzPct val="120000"/>
            </a:pPr>
            <a:endParaRPr lang="en-US" sz="1100" b="0" i="0" dirty="0">
              <a:solidFill>
                <a:srgbClr val="000017"/>
              </a:solidFill>
              <a:effectLst/>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1F2124"/>
                </a:solidFill>
                <a:effectLst/>
                <a:latin typeface="Montserrat" panose="00000500000000000000" pitchFamily="2" charset="0"/>
              </a:rPr>
              <a:t>AGAINST THE CURRENT</a:t>
            </a:r>
            <a:endParaRPr lang="en-US" sz="1200" dirty="0">
              <a:latin typeface="Montserrat" panose="00000500000000000000" pitchFamily="2" charset="0"/>
            </a:endParaRPr>
          </a:p>
        </p:txBody>
      </p:sp>
      <p:grpSp>
        <p:nvGrpSpPr>
          <p:cNvPr id="2" name="Group 1">
            <a:extLst>
              <a:ext uri="{FF2B5EF4-FFF2-40B4-BE49-F238E27FC236}">
                <a16:creationId xmlns:a16="http://schemas.microsoft.com/office/drawing/2014/main" id="{201206E2-48B1-D626-B65E-F8BA99C25B6F}"/>
              </a:ext>
            </a:extLst>
          </p:cNvPr>
          <p:cNvGrpSpPr/>
          <p:nvPr/>
        </p:nvGrpSpPr>
        <p:grpSpPr>
          <a:xfrm>
            <a:off x="498425" y="4109410"/>
            <a:ext cx="4226116" cy="722099"/>
            <a:chOff x="396356" y="4462437"/>
            <a:chExt cx="4226116" cy="722099"/>
          </a:xfrm>
        </p:grpSpPr>
        <p:sp>
          <p:nvSpPr>
            <p:cNvPr id="17" name="TextBox 18">
              <a:extLst>
                <a:ext uri="{FF2B5EF4-FFF2-40B4-BE49-F238E27FC236}">
                  <a16:creationId xmlns:a16="http://schemas.microsoft.com/office/drawing/2014/main" id="{1C05B2D8-427C-4F4B-BFCA-85337D48C867}"/>
                </a:ext>
              </a:extLst>
            </p:cNvPr>
            <p:cNvSpPr txBox="1"/>
            <p:nvPr/>
          </p:nvSpPr>
          <p:spPr>
            <a:xfrm>
              <a:off x="704298" y="4676705"/>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dirty="0">
                  <a:latin typeface="Montserrat" panose="00000500000000000000" pitchFamily="50" charset="0"/>
                </a:rPr>
                <a:t>*</a:t>
              </a:r>
              <a:r>
                <a:rPr lang="en-US" sz="900" i="1" dirty="0">
                  <a:latin typeface="Montserrat" panose="00000500000000000000" pitchFamily="50" charset="0"/>
                </a:rPr>
                <a:t>Client is responsible for air travel, transfers and accommodation</a:t>
              </a:r>
            </a:p>
            <a:p>
              <a:pPr algn="ctr"/>
              <a:r>
                <a:rPr lang="en-US" sz="900" i="1" dirty="0">
                  <a:latin typeface="Montserrat" panose="00000500000000000000" pitchFamily="50" charset="0"/>
                </a:rPr>
                <a:t>** Travels from Cape Town</a:t>
              </a: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96356" y="4462437"/>
              <a:ext cx="4226116" cy="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6" name="Picture 4">
            <a:hlinkClick r:id="rId4"/>
            <a:extLst>
              <a:ext uri="{FF2B5EF4-FFF2-40B4-BE49-F238E27FC236}">
                <a16:creationId xmlns:a16="http://schemas.microsoft.com/office/drawing/2014/main" id="{B947A60A-2462-291C-47C7-1EFAA96522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16695" r="16695"/>
          <a:stretch/>
        </p:blipFill>
        <p:spPr bwMode="auto">
          <a:xfrm>
            <a:off x="1336562" y="432446"/>
            <a:ext cx="2546013" cy="2546572"/>
          </a:xfrm>
          <a:prstGeom prst="ellipse">
            <a:avLst/>
          </a:prstGeom>
          <a:noFill/>
          <a:extLst>
            <a:ext uri="{909E8E84-426E-40DD-AFC4-6F175D3DCCD1}">
              <a14:hiddenFill xmlns:a14="http://schemas.microsoft.com/office/drawing/2010/main">
                <a:solidFill>
                  <a:srgbClr val="FFFFFF"/>
                </a:solidFill>
              </a14:hiddenFill>
            </a:ext>
          </a:extLst>
        </p:spPr>
      </p:pic>
      <p:sp>
        <p:nvSpPr>
          <p:cNvPr id="10" name="Title 1">
            <a:extLst>
              <a:ext uri="{FF2B5EF4-FFF2-40B4-BE49-F238E27FC236}">
                <a16:creationId xmlns:a16="http://schemas.microsoft.com/office/drawing/2014/main" id="{C42F74A3-A2C5-4A0E-6887-D8DAC07475E9}"/>
              </a:ext>
            </a:extLst>
          </p:cNvPr>
          <p:cNvSpPr txBox="1">
            <a:spLocks/>
          </p:cNvSpPr>
          <p:nvPr/>
        </p:nvSpPr>
        <p:spPr>
          <a:xfrm>
            <a:off x="498425" y="3045336"/>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latin typeface="Montserrat" panose="00000500000000000000" pitchFamily="2" charset="0"/>
              </a:rPr>
              <a:t>Carina Bruwer</a:t>
            </a:r>
          </a:p>
          <a:p>
            <a:pPr algn="ctr"/>
            <a:r>
              <a:rPr lang="en-US" sz="2000" dirty="0">
                <a:latin typeface="Montserrat" panose="00000500000000000000" pitchFamily="2" charset="0"/>
              </a:rPr>
              <a:t>Motivational Speaker – </a:t>
            </a:r>
          </a:p>
          <a:p>
            <a:pPr algn="ctr"/>
            <a:r>
              <a:rPr lang="en-US" sz="2000" dirty="0">
                <a:latin typeface="Montserrat" panose="00000500000000000000" pitchFamily="2" charset="0"/>
              </a:rPr>
              <a:t>Extreme Swimmer</a:t>
            </a:r>
          </a:p>
        </p:txBody>
      </p:sp>
    </p:spTree>
    <p:extLst>
      <p:ext uri="{BB962C8B-B14F-4D97-AF65-F5344CB8AC3E}">
        <p14:creationId xmlns:p14="http://schemas.microsoft.com/office/powerpoint/2010/main" val="4019770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21009</TotalTime>
  <Words>233</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Duncan Hesketh - Speakers Inc; Emily French</dc:creator>
  <cp:lastModifiedBy>Duncan Hesketh</cp:lastModifiedBy>
  <cp:revision>60</cp:revision>
  <dcterms:created xsi:type="dcterms:W3CDTF">2022-08-02T19:42:58Z</dcterms:created>
  <dcterms:modified xsi:type="dcterms:W3CDTF">2025-04-25T18:00:14Z</dcterms:modified>
</cp:coreProperties>
</file>