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75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7" d="100"/>
          <a:sy n="117" d="100"/>
        </p:scale>
        <p:origin x="354"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AF0280-4F35-427F-BED7-AB60849B9E30}" type="datetimeFigureOut">
              <a:rPr lang="en-US" smtClean="0"/>
              <a:t>5/20/2025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4E1B66-A87D-4C52-9498-C5949FC4331F}" type="slidenum">
              <a:rPr lang="en-US" smtClean="0"/>
              <a:t>‹#›</a:t>
            </a:fld>
            <a:endParaRPr lang="en-US"/>
          </a:p>
        </p:txBody>
      </p:sp>
    </p:spTree>
    <p:extLst>
      <p:ext uri="{BB962C8B-B14F-4D97-AF65-F5344CB8AC3E}">
        <p14:creationId xmlns:p14="http://schemas.microsoft.com/office/powerpoint/2010/main" val="318522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4121521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F1722-AEE9-13BE-3218-32CB430B03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49D92A-FF36-F64A-BF88-3775E402D2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EAB7CD-EAB7-356C-BA47-F3B598532D8E}"/>
              </a:ext>
            </a:extLst>
          </p:cNvPr>
          <p:cNvSpPr>
            <a:spLocks noGrp="1"/>
          </p:cNvSpPr>
          <p:nvPr>
            <p:ph type="dt" sz="half" idx="10"/>
          </p:nvPr>
        </p:nvSpPr>
        <p:spPr/>
        <p:txBody>
          <a:bodyPr/>
          <a:lstStyle/>
          <a:p>
            <a:fld id="{E988E24D-8787-4E3C-A44F-6052CE4F2033}" type="datetimeFigureOut">
              <a:rPr lang="en-US" smtClean="0"/>
              <a:t>5/20/2025</a:t>
            </a:fld>
            <a:endParaRPr lang="en-US"/>
          </a:p>
        </p:txBody>
      </p:sp>
      <p:sp>
        <p:nvSpPr>
          <p:cNvPr id="5" name="Footer Placeholder 4">
            <a:extLst>
              <a:ext uri="{FF2B5EF4-FFF2-40B4-BE49-F238E27FC236}">
                <a16:creationId xmlns:a16="http://schemas.microsoft.com/office/drawing/2014/main" id="{F4EFF686-760B-D157-4092-DED8349335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064A59-E701-F7FB-0C86-6887DC67F48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625101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E07AD-7BF2-8189-1344-04392EC0E8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73E36F-35BB-7B4C-8717-E31177A18A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C88D18-1E02-DFEF-B8AB-425C40D43325}"/>
              </a:ext>
            </a:extLst>
          </p:cNvPr>
          <p:cNvSpPr>
            <a:spLocks noGrp="1"/>
          </p:cNvSpPr>
          <p:nvPr>
            <p:ph type="dt" sz="half" idx="10"/>
          </p:nvPr>
        </p:nvSpPr>
        <p:spPr/>
        <p:txBody>
          <a:bodyPr/>
          <a:lstStyle/>
          <a:p>
            <a:fld id="{E988E24D-8787-4E3C-A44F-6052CE4F2033}" type="datetimeFigureOut">
              <a:rPr lang="en-US" smtClean="0"/>
              <a:t>5/20/2025</a:t>
            </a:fld>
            <a:endParaRPr lang="en-US"/>
          </a:p>
        </p:txBody>
      </p:sp>
      <p:sp>
        <p:nvSpPr>
          <p:cNvPr id="5" name="Footer Placeholder 4">
            <a:extLst>
              <a:ext uri="{FF2B5EF4-FFF2-40B4-BE49-F238E27FC236}">
                <a16:creationId xmlns:a16="http://schemas.microsoft.com/office/drawing/2014/main" id="{6FB41B40-1FAC-9270-07C4-0C97CA108B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3F6208-1E4F-6B40-F773-85368A94EF2E}"/>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536589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565683-B756-4F55-B7A5-2226F7C783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531269-8102-758A-43C0-8E471B3206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CA39A2-856F-7740-1117-93DA944F980D}"/>
              </a:ext>
            </a:extLst>
          </p:cNvPr>
          <p:cNvSpPr>
            <a:spLocks noGrp="1"/>
          </p:cNvSpPr>
          <p:nvPr>
            <p:ph type="dt" sz="half" idx="10"/>
          </p:nvPr>
        </p:nvSpPr>
        <p:spPr/>
        <p:txBody>
          <a:bodyPr/>
          <a:lstStyle/>
          <a:p>
            <a:fld id="{E988E24D-8787-4E3C-A44F-6052CE4F2033}" type="datetimeFigureOut">
              <a:rPr lang="en-US" smtClean="0"/>
              <a:t>5/20/2025</a:t>
            </a:fld>
            <a:endParaRPr lang="en-US"/>
          </a:p>
        </p:txBody>
      </p:sp>
      <p:sp>
        <p:nvSpPr>
          <p:cNvPr id="5" name="Footer Placeholder 4">
            <a:extLst>
              <a:ext uri="{FF2B5EF4-FFF2-40B4-BE49-F238E27FC236}">
                <a16:creationId xmlns:a16="http://schemas.microsoft.com/office/drawing/2014/main" id="{B41697C0-93D3-8094-4AAC-8D4917295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9D94B9-E7A4-0E80-4C1B-5567E18D7E16}"/>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05129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98C1B-95AB-72E3-ACEB-8DEFB1AF4C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41194E-FA1F-F5CB-C6DE-D40B653649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F923AD-9BFE-6ECB-7EBF-A7DC7FCEA3DF}"/>
              </a:ext>
            </a:extLst>
          </p:cNvPr>
          <p:cNvSpPr>
            <a:spLocks noGrp="1"/>
          </p:cNvSpPr>
          <p:nvPr>
            <p:ph type="dt" sz="half" idx="10"/>
          </p:nvPr>
        </p:nvSpPr>
        <p:spPr/>
        <p:txBody>
          <a:bodyPr/>
          <a:lstStyle/>
          <a:p>
            <a:fld id="{E988E24D-8787-4E3C-A44F-6052CE4F2033}" type="datetimeFigureOut">
              <a:rPr lang="en-US" smtClean="0"/>
              <a:t>5/20/2025</a:t>
            </a:fld>
            <a:endParaRPr lang="en-US"/>
          </a:p>
        </p:txBody>
      </p:sp>
      <p:sp>
        <p:nvSpPr>
          <p:cNvPr id="5" name="Footer Placeholder 4">
            <a:extLst>
              <a:ext uri="{FF2B5EF4-FFF2-40B4-BE49-F238E27FC236}">
                <a16:creationId xmlns:a16="http://schemas.microsoft.com/office/drawing/2014/main" id="{70244AD4-21F8-A3CF-9829-E044D69368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72F815-A28A-2860-2F2C-2CEF9BFE4018}"/>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185819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DF7BC-2D8E-AAFB-48C4-0B7C701541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89363F-A6E3-B0C9-2E6B-4119E09BAE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AD644C-FC2A-38A3-17D3-374D9F6046FF}"/>
              </a:ext>
            </a:extLst>
          </p:cNvPr>
          <p:cNvSpPr>
            <a:spLocks noGrp="1"/>
          </p:cNvSpPr>
          <p:nvPr>
            <p:ph type="dt" sz="half" idx="10"/>
          </p:nvPr>
        </p:nvSpPr>
        <p:spPr/>
        <p:txBody>
          <a:bodyPr/>
          <a:lstStyle/>
          <a:p>
            <a:fld id="{E988E24D-8787-4E3C-A44F-6052CE4F2033}" type="datetimeFigureOut">
              <a:rPr lang="en-US" smtClean="0"/>
              <a:t>5/20/2025</a:t>
            </a:fld>
            <a:endParaRPr lang="en-US"/>
          </a:p>
        </p:txBody>
      </p:sp>
      <p:sp>
        <p:nvSpPr>
          <p:cNvPr id="5" name="Footer Placeholder 4">
            <a:extLst>
              <a:ext uri="{FF2B5EF4-FFF2-40B4-BE49-F238E27FC236}">
                <a16:creationId xmlns:a16="http://schemas.microsoft.com/office/drawing/2014/main" id="{01F51B49-8409-42DB-94C1-509965D585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C2FAEE-BEAB-2CC9-79C4-642CFB4B822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00782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C8724-C12A-B0DF-A4BB-3BE1676CE1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E49854-CB1D-0C2F-6AEA-C83501CBA5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454B49-4808-E752-3E05-902D72031C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A43EF-9ACE-C501-8171-1B3E06689BD5}"/>
              </a:ext>
            </a:extLst>
          </p:cNvPr>
          <p:cNvSpPr>
            <a:spLocks noGrp="1"/>
          </p:cNvSpPr>
          <p:nvPr>
            <p:ph type="dt" sz="half" idx="10"/>
          </p:nvPr>
        </p:nvSpPr>
        <p:spPr/>
        <p:txBody>
          <a:bodyPr/>
          <a:lstStyle/>
          <a:p>
            <a:fld id="{E988E24D-8787-4E3C-A44F-6052CE4F2033}" type="datetimeFigureOut">
              <a:rPr lang="en-US" smtClean="0"/>
              <a:t>5/20/2025</a:t>
            </a:fld>
            <a:endParaRPr lang="en-US"/>
          </a:p>
        </p:txBody>
      </p:sp>
      <p:sp>
        <p:nvSpPr>
          <p:cNvPr id="6" name="Footer Placeholder 5">
            <a:extLst>
              <a:ext uri="{FF2B5EF4-FFF2-40B4-BE49-F238E27FC236}">
                <a16:creationId xmlns:a16="http://schemas.microsoft.com/office/drawing/2014/main" id="{1D33B4B4-510D-5522-7A60-73F9C39A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66907C-7575-48AC-9AFF-632D17B4E494}"/>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227602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7054-4BAC-C23A-9384-C31FF38CAE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4F321E-11E0-2298-DA3A-C306844E65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D6374F-4A84-D4FF-A7C9-85D930252D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FE645E-7A34-B70F-8A95-B7385DE588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74274D-FEC5-6F34-36B5-8B007B189E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7CCCC0-D181-D86A-ADBE-CE80E123DD59}"/>
              </a:ext>
            </a:extLst>
          </p:cNvPr>
          <p:cNvSpPr>
            <a:spLocks noGrp="1"/>
          </p:cNvSpPr>
          <p:nvPr>
            <p:ph type="dt" sz="half" idx="10"/>
          </p:nvPr>
        </p:nvSpPr>
        <p:spPr/>
        <p:txBody>
          <a:bodyPr/>
          <a:lstStyle/>
          <a:p>
            <a:fld id="{E988E24D-8787-4E3C-A44F-6052CE4F2033}" type="datetimeFigureOut">
              <a:rPr lang="en-US" smtClean="0"/>
              <a:t>5/20/2025</a:t>
            </a:fld>
            <a:endParaRPr lang="en-US"/>
          </a:p>
        </p:txBody>
      </p:sp>
      <p:sp>
        <p:nvSpPr>
          <p:cNvPr id="8" name="Footer Placeholder 7">
            <a:extLst>
              <a:ext uri="{FF2B5EF4-FFF2-40B4-BE49-F238E27FC236}">
                <a16:creationId xmlns:a16="http://schemas.microsoft.com/office/drawing/2014/main" id="{5DB1BC72-5E8C-04F5-DC2D-AEBF7AE38C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D39E45-08DD-A82E-6DB7-E0750081C9A1}"/>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24009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F704-53EF-2001-BD0B-10B88C07F7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60FD9B-C2BE-AFCB-F74D-B641380341AC}"/>
              </a:ext>
            </a:extLst>
          </p:cNvPr>
          <p:cNvSpPr>
            <a:spLocks noGrp="1"/>
          </p:cNvSpPr>
          <p:nvPr>
            <p:ph type="dt" sz="half" idx="10"/>
          </p:nvPr>
        </p:nvSpPr>
        <p:spPr/>
        <p:txBody>
          <a:bodyPr/>
          <a:lstStyle/>
          <a:p>
            <a:fld id="{E988E24D-8787-4E3C-A44F-6052CE4F2033}" type="datetimeFigureOut">
              <a:rPr lang="en-US" smtClean="0"/>
              <a:t>5/20/2025</a:t>
            </a:fld>
            <a:endParaRPr lang="en-US"/>
          </a:p>
        </p:txBody>
      </p:sp>
      <p:sp>
        <p:nvSpPr>
          <p:cNvPr id="4" name="Footer Placeholder 3">
            <a:extLst>
              <a:ext uri="{FF2B5EF4-FFF2-40B4-BE49-F238E27FC236}">
                <a16:creationId xmlns:a16="http://schemas.microsoft.com/office/drawing/2014/main" id="{885D43F7-C81F-0E53-3B88-97CB723A8D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CB3F71-FCD7-6F23-B6BC-48C899CC3E90}"/>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509734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013B9A-6EF6-0D98-2BB6-B4D2DBE49B16}"/>
              </a:ext>
            </a:extLst>
          </p:cNvPr>
          <p:cNvSpPr>
            <a:spLocks noGrp="1"/>
          </p:cNvSpPr>
          <p:nvPr>
            <p:ph type="dt" sz="half" idx="10"/>
          </p:nvPr>
        </p:nvSpPr>
        <p:spPr/>
        <p:txBody>
          <a:bodyPr/>
          <a:lstStyle/>
          <a:p>
            <a:fld id="{E988E24D-8787-4E3C-A44F-6052CE4F2033}" type="datetimeFigureOut">
              <a:rPr lang="en-US" smtClean="0"/>
              <a:t>5/20/2025</a:t>
            </a:fld>
            <a:endParaRPr lang="en-US"/>
          </a:p>
        </p:txBody>
      </p:sp>
      <p:sp>
        <p:nvSpPr>
          <p:cNvPr id="3" name="Footer Placeholder 2">
            <a:extLst>
              <a:ext uri="{FF2B5EF4-FFF2-40B4-BE49-F238E27FC236}">
                <a16:creationId xmlns:a16="http://schemas.microsoft.com/office/drawing/2014/main" id="{C14A1F64-5E8D-3A38-F6F0-949B69F17A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F999D0-93B3-FA8A-ADCA-5039EEC24C03}"/>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2449575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2BDDB-3ED3-DFD4-C223-46F5417800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48B146-8F3D-5A71-96B0-4579A71BCD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5D6DD0-8769-ABE8-E50C-FC9E0A80E4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C637ED-8050-EA79-8E20-3D5DD5149CAA}"/>
              </a:ext>
            </a:extLst>
          </p:cNvPr>
          <p:cNvSpPr>
            <a:spLocks noGrp="1"/>
          </p:cNvSpPr>
          <p:nvPr>
            <p:ph type="dt" sz="half" idx="10"/>
          </p:nvPr>
        </p:nvSpPr>
        <p:spPr/>
        <p:txBody>
          <a:bodyPr/>
          <a:lstStyle/>
          <a:p>
            <a:fld id="{E988E24D-8787-4E3C-A44F-6052CE4F2033}" type="datetimeFigureOut">
              <a:rPr lang="en-US" smtClean="0"/>
              <a:t>5/20/2025</a:t>
            </a:fld>
            <a:endParaRPr lang="en-US"/>
          </a:p>
        </p:txBody>
      </p:sp>
      <p:sp>
        <p:nvSpPr>
          <p:cNvPr id="6" name="Footer Placeholder 5">
            <a:extLst>
              <a:ext uri="{FF2B5EF4-FFF2-40B4-BE49-F238E27FC236}">
                <a16:creationId xmlns:a16="http://schemas.microsoft.com/office/drawing/2014/main" id="{B319E5B7-619F-FF84-0403-A2ACFD70F6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118B4C-D64D-4FE8-F9E6-4722CD4592F0}"/>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661842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E1E1D-5CB2-BB5B-A770-75069623FC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E635F8-11EC-AADF-1EA2-14AE782926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DCA0B8-61DF-F78E-BC2D-2EEF0DC18B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1B37B6-0449-4D97-8520-F37627E67F57}"/>
              </a:ext>
            </a:extLst>
          </p:cNvPr>
          <p:cNvSpPr>
            <a:spLocks noGrp="1"/>
          </p:cNvSpPr>
          <p:nvPr>
            <p:ph type="dt" sz="half" idx="10"/>
          </p:nvPr>
        </p:nvSpPr>
        <p:spPr/>
        <p:txBody>
          <a:bodyPr/>
          <a:lstStyle/>
          <a:p>
            <a:fld id="{E988E24D-8787-4E3C-A44F-6052CE4F2033}" type="datetimeFigureOut">
              <a:rPr lang="en-US" smtClean="0"/>
              <a:t>5/20/2025</a:t>
            </a:fld>
            <a:endParaRPr lang="en-US"/>
          </a:p>
        </p:txBody>
      </p:sp>
      <p:sp>
        <p:nvSpPr>
          <p:cNvPr id="6" name="Footer Placeholder 5">
            <a:extLst>
              <a:ext uri="{FF2B5EF4-FFF2-40B4-BE49-F238E27FC236}">
                <a16:creationId xmlns:a16="http://schemas.microsoft.com/office/drawing/2014/main" id="{D388307C-28E9-EA87-A087-B40C77C9B3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48EDC8-CBD6-75DC-5E65-325E1229095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416424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4FBDD8-B64B-4402-FC2F-79AB0C2537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262E32-8C88-187C-C13E-60D8D4E4CF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D341FC-F57B-4FA0-8E15-2B3D3A466C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8E24D-8787-4E3C-A44F-6052CE4F2033}" type="datetimeFigureOut">
              <a:rPr lang="en-US" smtClean="0"/>
              <a:t>5/20/2025</a:t>
            </a:fld>
            <a:endParaRPr lang="en-US"/>
          </a:p>
        </p:txBody>
      </p:sp>
      <p:sp>
        <p:nvSpPr>
          <p:cNvPr id="5" name="Footer Placeholder 4">
            <a:extLst>
              <a:ext uri="{FF2B5EF4-FFF2-40B4-BE49-F238E27FC236}">
                <a16:creationId xmlns:a16="http://schemas.microsoft.com/office/drawing/2014/main" id="{A1DB3845-063D-246F-45B0-6ECAB5A007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00E5F44-BE39-B284-3A2C-7FD9D37028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FD527-3482-453A-BDAD-66E1ACFA3EA9}" type="slidenum">
              <a:rPr lang="en-US" smtClean="0"/>
              <a:t>‹#›</a:t>
            </a:fld>
            <a:endParaRPr lang="en-US"/>
          </a:p>
        </p:txBody>
      </p:sp>
    </p:spTree>
    <p:extLst>
      <p:ext uri="{BB962C8B-B14F-4D97-AF65-F5344CB8AC3E}">
        <p14:creationId xmlns:p14="http://schemas.microsoft.com/office/powerpoint/2010/main" val="3975387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qJIM5T-fvt4" TargetMode="External"/><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52B9A0B-05B2-4030-9BE6-25613BECE91B}"/>
              </a:ext>
            </a:extLst>
          </p:cNvPr>
          <p:cNvSpPr>
            <a:spLocks noGrp="1"/>
          </p:cNvSpPr>
          <p:nvPr>
            <p:ph type="sldNum" sz="quarter" idx="4294967295"/>
          </p:nvPr>
        </p:nvSpPr>
        <p:spPr>
          <a:xfrm>
            <a:off x="10608166" y="6172959"/>
            <a:ext cx="541713" cy="365125"/>
          </a:xfrm>
        </p:spPr>
        <p:txBody>
          <a:bodyPr/>
          <a:lstStyle/>
          <a:p>
            <a:fld id="{AE9247E1-8B9F-43C5-AC1A-30D5214D3D98}" type="slidenum">
              <a:rPr lang="en-US" smtClean="0">
                <a:solidFill>
                  <a:schemeClr val="tx1"/>
                </a:solidFill>
                <a:latin typeface="Montserrat" panose="02000505000000020004" pitchFamily="2" charset="0"/>
              </a:rPr>
              <a:pPr/>
              <a:t>1</a:t>
            </a:fld>
            <a:endParaRPr lang="en-US" dirty="0">
              <a:solidFill>
                <a:schemeClr val="tx1"/>
              </a:solidFill>
              <a:latin typeface="Montserrat" panose="02000505000000020004" pitchFamily="2" charset="0"/>
            </a:endParaRPr>
          </a:p>
        </p:txBody>
      </p:sp>
      <p:sp>
        <p:nvSpPr>
          <p:cNvPr id="62" name="TextBox 61">
            <a:extLst>
              <a:ext uri="{FF2B5EF4-FFF2-40B4-BE49-F238E27FC236}">
                <a16:creationId xmlns:a16="http://schemas.microsoft.com/office/drawing/2014/main" id="{40D2AC0E-8BFB-401F-9FD6-A4E562C4778D}"/>
              </a:ext>
            </a:extLst>
          </p:cNvPr>
          <p:cNvSpPr txBox="1"/>
          <p:nvPr/>
        </p:nvSpPr>
        <p:spPr>
          <a:xfrm>
            <a:off x="39677" y="5100706"/>
            <a:ext cx="5047488" cy="276999"/>
          </a:xfrm>
          <a:prstGeom prst="rect">
            <a:avLst/>
          </a:prstGeom>
          <a:noFill/>
        </p:spPr>
        <p:txBody>
          <a:bodyPr wrap="square">
            <a:spAutoFit/>
          </a:bodyPr>
          <a:lstStyle/>
          <a:p>
            <a:pPr marL="174625" indent="-174625" algn="just">
              <a:buClr>
                <a:srgbClr val="28A6DF"/>
              </a:buClr>
              <a:buSzPct val="120000"/>
              <a:buFont typeface="Montserrat" panose="00000500000000000000" pitchFamily="50" charset="0"/>
              <a:buChar char="›"/>
            </a:pPr>
            <a:endParaRPr lang="en-US" sz="1200" i="1" dirty="0">
              <a:latin typeface="Montserrat" panose="00000500000000000000" pitchFamily="50" charset="0"/>
            </a:endParaRPr>
          </a:p>
        </p:txBody>
      </p:sp>
      <p:sp>
        <p:nvSpPr>
          <p:cNvPr id="15" name="TextBox 14">
            <a:extLst>
              <a:ext uri="{FF2B5EF4-FFF2-40B4-BE49-F238E27FC236}">
                <a16:creationId xmlns:a16="http://schemas.microsoft.com/office/drawing/2014/main" id="{60BA598E-9998-4697-8480-B444D32C63CE}"/>
              </a:ext>
            </a:extLst>
          </p:cNvPr>
          <p:cNvSpPr txBox="1"/>
          <p:nvPr/>
        </p:nvSpPr>
        <p:spPr>
          <a:xfrm>
            <a:off x="4929403" y="559444"/>
            <a:ext cx="7059584" cy="5262979"/>
          </a:xfrm>
          <a:prstGeom prst="rect">
            <a:avLst/>
          </a:prstGeom>
          <a:noFill/>
        </p:spPr>
        <p:txBody>
          <a:bodyPr wrap="square">
            <a:spAutoFit/>
          </a:bodyPr>
          <a:lstStyle/>
          <a:p>
            <a:pPr algn="just">
              <a:buClr>
                <a:srgbClr val="28A6DF"/>
              </a:buClr>
              <a:buSzPct val="120000"/>
            </a:pPr>
            <a:r>
              <a:rPr lang="en-US" sz="1200" b="1" dirty="0">
                <a:solidFill>
                  <a:srgbClr val="28A6DF"/>
                </a:solidFill>
                <a:latin typeface="Montserrat" panose="02000505000000020004" pitchFamily="2" charset="0"/>
                <a:hlinkClick r:id="rId3">
                  <a:extLst>
                    <a:ext uri="{A12FA001-AC4F-418D-AE19-62706E023703}">
                      <ahyp:hlinkClr xmlns:ahyp="http://schemas.microsoft.com/office/drawing/2018/hyperlinkcolor" val="tx"/>
                    </a:ext>
                  </a:extLst>
                </a:hlinkClick>
              </a:rPr>
              <a:t>Watch Todd Buchholz: The Price of Prosperity</a:t>
            </a:r>
            <a:endParaRPr lang="en-US" sz="1200" b="1" dirty="0">
              <a:solidFill>
                <a:srgbClr val="28A6DF"/>
              </a:solidFill>
              <a:latin typeface="Montserrat" panose="02000505000000020004" pitchFamily="2" charset="0"/>
            </a:endParaRPr>
          </a:p>
          <a:p>
            <a:pPr algn="just">
              <a:buClr>
                <a:srgbClr val="28A6DF"/>
              </a:buClr>
              <a:buSzPct val="120000"/>
            </a:pPr>
            <a:endParaRPr lang="en-US" sz="1200" b="1" dirty="0">
              <a:solidFill>
                <a:srgbClr val="28A6DF"/>
              </a:solidFill>
              <a:latin typeface="Montserrat" panose="00000500000000000000" pitchFamily="50" charset="0"/>
            </a:endParaRPr>
          </a:p>
          <a:p>
            <a:pPr marL="174625" indent="-174625" algn="just">
              <a:buClr>
                <a:srgbClr val="28A6DF"/>
              </a:buClr>
              <a:buSzPct val="120000"/>
              <a:buFont typeface="Montserrat" panose="00000500000000000000" pitchFamily="50" charset="0"/>
              <a:buChar char="›"/>
            </a:pPr>
            <a:r>
              <a:rPr lang="en-US" sz="1200" dirty="0">
                <a:effectLst/>
                <a:latin typeface="Montserrat" panose="02000505000000020004" pitchFamily="2" charset="0"/>
                <a:ea typeface="Calibri" panose="020F0502020204030204" pitchFamily="34" charset="0"/>
              </a:rPr>
              <a:t>Former White House director of economic policy and past managing director of the $15 billion Tiger hedge fund</a:t>
            </a:r>
          </a:p>
          <a:p>
            <a:pPr marL="174625" indent="-174625" algn="just">
              <a:buClr>
                <a:srgbClr val="28A6DF"/>
              </a:buClr>
              <a:buSzPct val="120000"/>
              <a:buFont typeface="Montserrat" panose="00000500000000000000" pitchFamily="50" charset="0"/>
              <a:buChar char="›"/>
            </a:pPr>
            <a:endParaRPr lang="en-US" sz="1200" dirty="0">
              <a:latin typeface="Montserrat" panose="02000505000000020004" pitchFamily="2" charset="0"/>
              <a:ea typeface="Calibri" panose="020F0502020204030204" pitchFamily="34"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ea typeface="Calibri" panose="020F0502020204030204" pitchFamily="34" charset="0"/>
              </a:rPr>
              <a:t>H</a:t>
            </a:r>
            <a:r>
              <a:rPr lang="en-US" sz="1200" dirty="0">
                <a:effectLst/>
                <a:latin typeface="Montserrat" panose="02000505000000020004" pitchFamily="2" charset="0"/>
                <a:ea typeface="Calibri" panose="020F0502020204030204" pitchFamily="34" charset="0"/>
              </a:rPr>
              <a:t>as </a:t>
            </a:r>
            <a:r>
              <a:rPr lang="en-US" sz="1200" dirty="0">
                <a:latin typeface="Montserrat" panose="02000505000000020004" pitchFamily="2" charset="0"/>
                <a:ea typeface="Calibri" panose="020F0502020204030204" pitchFamily="34" charset="0"/>
              </a:rPr>
              <a:t>c</a:t>
            </a:r>
            <a:r>
              <a:rPr lang="en-US" sz="1200" dirty="0">
                <a:effectLst/>
                <a:latin typeface="Montserrat" panose="02000505000000020004" pitchFamily="2" charset="0"/>
                <a:ea typeface="Calibri" panose="020F0502020204030204" pitchFamily="34" charset="0"/>
              </a:rPr>
              <a:t>rafted economic policy as a public servant and invested in the market and is known for his discussions on critical issues, conveys practical survival tactics and shows audiences how to adapt to the ever-changing global economy</a:t>
            </a:r>
          </a:p>
          <a:p>
            <a:pPr algn="just">
              <a:buClr>
                <a:srgbClr val="28A6DF"/>
              </a:buClr>
              <a:buSzPct val="120000"/>
            </a:pPr>
            <a:endParaRPr lang="en-US" sz="1200" dirty="0">
              <a:effectLst/>
              <a:latin typeface="Montserrat" panose="02000505000000020004" pitchFamily="2" charset="0"/>
              <a:ea typeface="Calibri" panose="020F0502020204030204" pitchFamily="34"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ea typeface="Calibri" panose="020F0502020204030204" pitchFamily="34" charset="0"/>
              </a:rPr>
              <a:t>Previously served as President of the G7 Group, Inc., an international consulting firm whose clientele included many of the top security firms, investment banks and money managers across the world including Goldman Sachs and Morgan Stanley</a:t>
            </a:r>
            <a:endParaRPr lang="en-US" sz="1200" dirty="0">
              <a:effectLst/>
              <a:latin typeface="Montserrat" panose="02000505000000020004" pitchFamily="2" charset="0"/>
              <a:ea typeface="Calibri" panose="020F0502020204030204" pitchFamily="34" charset="0"/>
            </a:endParaRPr>
          </a:p>
          <a:p>
            <a:pPr marL="174625" indent="-174625" algn="just">
              <a:buClr>
                <a:srgbClr val="28A6DF"/>
              </a:buClr>
              <a:buSzPct val="120000"/>
              <a:buFont typeface="Montserrat" panose="00000500000000000000" pitchFamily="50" charset="0"/>
              <a:buChar char="›"/>
            </a:pPr>
            <a:endParaRPr lang="en-US" sz="1200" dirty="0">
              <a:effectLst/>
              <a:latin typeface="Montserrat" panose="02000505000000020004" pitchFamily="2" charset="0"/>
              <a:ea typeface="Calibri" panose="020F0502020204030204" pitchFamily="34" charset="0"/>
            </a:endParaRPr>
          </a:p>
          <a:p>
            <a:pPr marL="174625" indent="-174625" algn="just">
              <a:buClr>
                <a:srgbClr val="28A6DF"/>
              </a:buClr>
              <a:buSzPct val="120000"/>
              <a:buFont typeface="Montserrat" panose="00000500000000000000" pitchFamily="50" charset="0"/>
              <a:buChar char="›"/>
            </a:pPr>
            <a:r>
              <a:rPr lang="en-US" sz="1200" dirty="0">
                <a:latin typeface="Montserrat" panose="02000505000000020004" pitchFamily="2" charset="0"/>
                <a:ea typeface="Calibri" panose="020F0502020204030204" pitchFamily="34" charset="0"/>
              </a:rPr>
              <a:t>A</a:t>
            </a:r>
            <a:r>
              <a:rPr lang="en-US" sz="1200" dirty="0">
                <a:effectLst/>
                <a:latin typeface="Montserrat" panose="02000505000000020004" pitchFamily="2" charset="0"/>
                <a:ea typeface="Calibri" panose="020F0502020204030204" pitchFamily="34" charset="0"/>
              </a:rPr>
              <a:t> contributing editor for Worth magazine, and is an 8X author</a:t>
            </a:r>
          </a:p>
          <a:p>
            <a:pPr marL="174625" indent="-174625" algn="just">
              <a:buClr>
                <a:srgbClr val="28A6DF"/>
              </a:buClr>
              <a:buSzPct val="120000"/>
              <a:buFont typeface="Montserrat" panose="00000500000000000000" pitchFamily="50" charset="0"/>
              <a:buChar char="›"/>
            </a:pPr>
            <a:endParaRPr lang="en-US" sz="1200" b="0" i="0" dirty="0">
              <a:effectLst/>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b="0" i="0" dirty="0">
                <a:effectLst/>
                <a:latin typeface="Montserrat" panose="02000505000000020004" pitchFamily="2" charset="0"/>
              </a:rPr>
              <a:t>Inventor of the </a:t>
            </a:r>
            <a:r>
              <a:rPr lang="en-US" sz="1200" b="0" i="0" u="none" strike="noStrike" dirty="0">
                <a:effectLst/>
                <a:latin typeface="Montserrat" panose="02000505000000020004" pitchFamily="2" charset="0"/>
              </a:rPr>
              <a:t>Math Arrow</a:t>
            </a:r>
            <a:r>
              <a:rPr lang="en-US" sz="1200" b="0" i="0" dirty="0">
                <a:effectLst/>
                <a:latin typeface="Montserrat" panose="02000505000000020004" pitchFamily="2" charset="0"/>
              </a:rPr>
              <a:t>, a mathematical matrix that makes numbers more intuitive to children, described as “ingenious: by Martin Cooper, the inventor of the cellular phone </a:t>
            </a:r>
          </a:p>
          <a:p>
            <a:pPr marL="174625" indent="-174625" algn="just">
              <a:buClr>
                <a:srgbClr val="28A6DF"/>
              </a:buClr>
              <a:buSzPct val="120000"/>
              <a:buFont typeface="Montserrat" panose="00000500000000000000" pitchFamily="50" charset="0"/>
              <a:buChar char="›"/>
            </a:pPr>
            <a:endParaRPr lang="en-US" sz="1200" dirty="0">
              <a:effectLst/>
              <a:latin typeface="Montserrat" panose="02000505000000020004" pitchFamily="2" charset="0"/>
              <a:ea typeface="Calibri" panose="020F0502020204030204" pitchFamily="34" charset="0"/>
            </a:endParaRPr>
          </a:p>
          <a:p>
            <a:pPr marL="174625" indent="-174625" algn="just">
              <a:buClr>
                <a:srgbClr val="28A6DF"/>
              </a:buClr>
              <a:buSzPct val="120000"/>
              <a:buFont typeface="Montserrat" panose="00000500000000000000" pitchFamily="50" charset="0"/>
              <a:buChar char="›"/>
            </a:pPr>
            <a:r>
              <a:rPr lang="en-US" sz="1200" dirty="0">
                <a:effectLst/>
                <a:latin typeface="Montserrat" panose="02000505000000020004" pitchFamily="2" charset="0"/>
                <a:ea typeface="Calibri" panose="020F0502020204030204" pitchFamily="34" charset="0"/>
              </a:rPr>
              <a:t>Has been featured alongside </a:t>
            </a:r>
            <a:r>
              <a:rPr lang="en-US" sz="1200" dirty="0">
                <a:latin typeface="Montserrat" panose="02000505000000020004" pitchFamily="2" charset="0"/>
                <a:ea typeface="Calibri" panose="020F0502020204030204" pitchFamily="34" charset="0"/>
              </a:rPr>
              <a:t>the most powerful voices in business and economy including Colin Powell, Michael Porter and Jeff Bezos and is a frequent guest on ABC News, PBS, CBS and hosted his own special on CNBC</a:t>
            </a:r>
          </a:p>
          <a:p>
            <a:pPr algn="just">
              <a:buClr>
                <a:srgbClr val="28A6DF"/>
              </a:buClr>
              <a:buSzPct val="120000"/>
            </a:pPr>
            <a:endParaRPr kumimoji="0" lang="en-US" sz="1200" b="0" i="1" u="none" strike="noStrike" kern="1200" cap="none" spc="0" normalizeH="0" baseline="0" noProof="0" dirty="0">
              <a:ln>
                <a:noFill/>
              </a:ln>
              <a:solidFill>
                <a:prstClr val="black"/>
              </a:solidFill>
              <a:effectLst/>
              <a:uLnTx/>
              <a:uFillTx/>
              <a:latin typeface="Montserrat" panose="02000505000000020004" pitchFamily="2" charset="0"/>
            </a:endParaRPr>
          </a:p>
          <a:p>
            <a:pPr algn="just">
              <a:buClr>
                <a:srgbClr val="28A6DF"/>
              </a:buClr>
              <a:buSzPct val="120000"/>
            </a:pPr>
            <a:r>
              <a:rPr lang="en-US" sz="1200" b="1" dirty="0">
                <a:solidFill>
                  <a:prstClr val="black"/>
                </a:solidFill>
                <a:latin typeface="Montserrat" panose="02000505000000020004" pitchFamily="2" charset="0"/>
              </a:rPr>
              <a:t>Keynote Topics:</a:t>
            </a:r>
          </a:p>
          <a:p>
            <a:pPr marL="174625" indent="-174625" algn="just">
              <a:buClr>
                <a:srgbClr val="28A6DF"/>
              </a:buClr>
              <a:buSzPct val="120000"/>
              <a:buFont typeface="Montserrat" panose="00000500000000000000" pitchFamily="50" charset="0"/>
              <a:buChar char="›"/>
            </a:pPr>
            <a:r>
              <a:rPr kumimoji="0" lang="en-US" sz="1200" i="0" u="none" strike="noStrike" kern="1200" cap="none" spc="0" normalizeH="0" baseline="0" noProof="0" dirty="0">
                <a:ln>
                  <a:noFill/>
                </a:ln>
                <a:solidFill>
                  <a:prstClr val="black"/>
                </a:solidFill>
                <a:effectLst/>
                <a:uLnTx/>
                <a:uFillTx/>
                <a:latin typeface="Montserrat" panose="02000505000000020004" pitchFamily="2" charset="0"/>
              </a:rPr>
              <a:t>Prosperity Ahead – or Not?</a:t>
            </a:r>
          </a:p>
          <a:p>
            <a:pPr marL="174625" indent="-174625" algn="just">
              <a:buClr>
                <a:srgbClr val="28A6DF"/>
              </a:buClr>
              <a:buSzPct val="120000"/>
              <a:buFont typeface="Montserrat" panose="00000500000000000000" pitchFamily="50" charset="0"/>
              <a:buChar char="›"/>
            </a:pPr>
            <a:r>
              <a:rPr kumimoji="0" lang="en-US" sz="1200" i="0" u="none" strike="noStrike" kern="1200" cap="none" spc="0" normalizeH="0" baseline="0" noProof="0" dirty="0">
                <a:ln>
                  <a:noFill/>
                </a:ln>
                <a:solidFill>
                  <a:prstClr val="black"/>
                </a:solidFill>
                <a:effectLst/>
                <a:uLnTx/>
                <a:uFillTx/>
                <a:latin typeface="Montserrat" panose="02000505000000020004" pitchFamily="2" charset="0"/>
              </a:rPr>
              <a:t>New Ideas from Dead CEOs</a:t>
            </a:r>
          </a:p>
          <a:p>
            <a:pPr marL="174625" indent="-174625" algn="just">
              <a:buClr>
                <a:srgbClr val="28A6DF"/>
              </a:buClr>
              <a:buSzPct val="120000"/>
              <a:buFont typeface="Montserrat" panose="00000500000000000000" pitchFamily="50" charset="0"/>
              <a:buChar char="›"/>
            </a:pPr>
            <a:r>
              <a:rPr kumimoji="0" lang="en-US" sz="1200" i="0" u="none" strike="noStrike" kern="1200" cap="none" spc="0" normalizeH="0" baseline="0" noProof="0" dirty="0">
                <a:ln>
                  <a:noFill/>
                </a:ln>
                <a:solidFill>
                  <a:prstClr val="black"/>
                </a:solidFill>
                <a:effectLst/>
                <a:uLnTx/>
                <a:uFillTx/>
                <a:latin typeface="Montserrat" panose="02000505000000020004" pitchFamily="2" charset="0"/>
              </a:rPr>
              <a:t>How to C</a:t>
            </a:r>
            <a:r>
              <a:rPr lang="en-US" sz="1200" dirty="0" err="1">
                <a:solidFill>
                  <a:prstClr val="black"/>
                </a:solidFill>
                <a:latin typeface="Montserrat" panose="02000505000000020004" pitchFamily="2" charset="0"/>
              </a:rPr>
              <a:t>ompete</a:t>
            </a:r>
            <a:r>
              <a:rPr lang="en-US" sz="1200" dirty="0">
                <a:solidFill>
                  <a:prstClr val="black"/>
                </a:solidFill>
                <a:latin typeface="Montserrat" panose="02000505000000020004" pitchFamily="2" charset="0"/>
              </a:rPr>
              <a:t> in a Global Economy</a:t>
            </a:r>
            <a:endParaRPr kumimoji="0" lang="en-US" sz="1200" i="0" u="none" strike="noStrike" kern="1200" cap="none" spc="0" normalizeH="0" baseline="0" noProof="0" dirty="0">
              <a:ln>
                <a:noFill/>
              </a:ln>
              <a:solidFill>
                <a:prstClr val="black"/>
              </a:solidFill>
              <a:effectLst/>
              <a:uLnTx/>
              <a:uFillTx/>
              <a:latin typeface="Montserrat" panose="02000505000000020004" pitchFamily="2" charset="0"/>
            </a:endParaRPr>
          </a:p>
          <a:p>
            <a:pPr algn="just">
              <a:buClr>
                <a:srgbClr val="28A6DF"/>
              </a:buClr>
              <a:buSzPct val="120000"/>
            </a:pPr>
            <a:endParaRPr lang="en-US" sz="1200" dirty="0">
              <a:solidFill>
                <a:srgbClr val="28A6DF"/>
              </a:solidFill>
              <a:latin typeface="Montserrat" panose="02000505000000020004" pitchFamily="2" charset="0"/>
            </a:endParaRPr>
          </a:p>
        </p:txBody>
      </p:sp>
      <p:sp>
        <p:nvSpPr>
          <p:cNvPr id="12" name="Title 1">
            <a:extLst>
              <a:ext uri="{FF2B5EF4-FFF2-40B4-BE49-F238E27FC236}">
                <a16:creationId xmlns:a16="http://schemas.microsoft.com/office/drawing/2014/main" id="{81E9C843-D5FA-457E-B926-84EBA9EEFF56}"/>
              </a:ext>
            </a:extLst>
          </p:cNvPr>
          <p:cNvSpPr txBox="1">
            <a:spLocks/>
          </p:cNvSpPr>
          <p:nvPr/>
        </p:nvSpPr>
        <p:spPr>
          <a:xfrm>
            <a:off x="269895" y="3190934"/>
            <a:ext cx="4479040"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a:latin typeface="LEMON MILK" panose="00000500000000000000" pitchFamily="50" charset="0"/>
              </a:rPr>
              <a:t>TODD BUCHHOLZ</a:t>
            </a:r>
          </a:p>
          <a:p>
            <a:pPr algn="ctr"/>
            <a:r>
              <a:rPr lang="en-US" sz="1600" dirty="0">
                <a:solidFill>
                  <a:schemeClr val="tx1"/>
                </a:solidFill>
                <a:latin typeface="Montserrat" panose="02000505000000020004" pitchFamily="2" charset="0"/>
              </a:rPr>
              <a:t>Leader on Economic Policy</a:t>
            </a:r>
            <a:endParaRPr lang="en-US" dirty="0">
              <a:solidFill>
                <a:schemeClr val="tx1"/>
              </a:solidFill>
              <a:latin typeface="Montserrat" panose="02000505000000020004" pitchFamily="2" charset="0"/>
            </a:endParaRPr>
          </a:p>
        </p:txBody>
      </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450363" y="4273956"/>
            <a:ext cx="422611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18">
            <a:extLst>
              <a:ext uri="{FF2B5EF4-FFF2-40B4-BE49-F238E27FC236}">
                <a16:creationId xmlns:a16="http://schemas.microsoft.com/office/drawing/2014/main" id="{45FCC3F6-A60F-24F8-6204-AE6A8176BA81}"/>
              </a:ext>
            </a:extLst>
          </p:cNvPr>
          <p:cNvSpPr txBox="1"/>
          <p:nvPr/>
        </p:nvSpPr>
        <p:spPr>
          <a:xfrm>
            <a:off x="760218" y="4792518"/>
            <a:ext cx="3606401" cy="507831"/>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i="1" dirty="0">
                <a:latin typeface="Montserrat" panose="00000500000000000000" pitchFamily="50" charset="0"/>
              </a:rPr>
              <a:t>*Client is responsible for round-trip airfare, ground transportation in event city, hotel accommodations and incidentals for up to two nights</a:t>
            </a:r>
          </a:p>
        </p:txBody>
      </p:sp>
      <p:pic>
        <p:nvPicPr>
          <p:cNvPr id="16" name="Picture 15">
            <a:extLst>
              <a:ext uri="{FF2B5EF4-FFF2-40B4-BE49-F238E27FC236}">
                <a16:creationId xmlns:a16="http://schemas.microsoft.com/office/drawing/2014/main" id="{F0AB4697-473E-F9FA-03EE-4D9DDB2A15E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21790" y="5339887"/>
            <a:ext cx="1137709" cy="1428601"/>
          </a:xfrm>
          <a:prstGeom prst="rect">
            <a:avLst/>
          </a:prstGeom>
        </p:spPr>
      </p:pic>
      <p:pic>
        <p:nvPicPr>
          <p:cNvPr id="18" name="Picture 17">
            <a:extLst>
              <a:ext uri="{FF2B5EF4-FFF2-40B4-BE49-F238E27FC236}">
                <a16:creationId xmlns:a16="http://schemas.microsoft.com/office/drawing/2014/main" id="{FA99A90D-F711-09A4-0379-BD4130640CC0}"/>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764074" y="5326690"/>
            <a:ext cx="1321200" cy="1437956"/>
          </a:xfrm>
          <a:prstGeom prst="rect">
            <a:avLst/>
          </a:prstGeom>
        </p:spPr>
      </p:pic>
      <p:pic>
        <p:nvPicPr>
          <p:cNvPr id="21" name="Picture 20">
            <a:extLst>
              <a:ext uri="{FF2B5EF4-FFF2-40B4-BE49-F238E27FC236}">
                <a16:creationId xmlns:a16="http://schemas.microsoft.com/office/drawing/2014/main" id="{77AD2D4F-1939-6BF7-3C39-D498698CD78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3085274" y="5337089"/>
            <a:ext cx="1591205" cy="1427557"/>
          </a:xfrm>
          <a:prstGeom prst="rect">
            <a:avLst/>
          </a:prstGeom>
        </p:spPr>
      </p:pic>
      <p:pic>
        <p:nvPicPr>
          <p:cNvPr id="22" name="Picture 4">
            <a:extLst>
              <a:ext uri="{FF2B5EF4-FFF2-40B4-BE49-F238E27FC236}">
                <a16:creationId xmlns:a16="http://schemas.microsoft.com/office/drawing/2014/main" id="{C0D1A633-276D-2F5E-5BB8-833D51DDC00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55180" y="652528"/>
            <a:ext cx="2546010" cy="2603028"/>
          </a:xfrm>
          <a:prstGeom prst="ellipse">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900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4920</TotalTime>
  <Words>240</Words>
  <Application>Microsoft Office PowerPoint</Application>
  <PresentationFormat>Widescreen</PresentationFormat>
  <Paragraphs>23</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LEMON MILK</vt:lpstr>
      <vt:lpstr>Montserrat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Duncan Hesketh - Speakers Inc;Nichole Beasley</dc:creator>
  <cp:lastModifiedBy>Duncan Hesketh</cp:lastModifiedBy>
  <cp:revision>51</cp:revision>
  <dcterms:created xsi:type="dcterms:W3CDTF">2023-08-21T22:06:19Z</dcterms:created>
  <dcterms:modified xsi:type="dcterms:W3CDTF">2025-05-21T05:25:57Z</dcterms:modified>
</cp:coreProperties>
</file>