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52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F945FC-5EAF-4C3C-AFFE-1DCA1724910E}" type="datetimeFigureOut">
              <a:rPr lang="en-US" smtClean="0"/>
              <a:t>9/25/2025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F62450-D7BF-4260-AA06-D4A5E0649978}" type="slidenum">
              <a:rPr lang="en-US" smtClean="0"/>
              <a:t>‹#›</a:t>
            </a:fld>
            <a:endParaRPr lang="en-US"/>
          </a:p>
        </p:txBody>
      </p:sp>
    </p:spTree>
    <p:extLst>
      <p:ext uri="{BB962C8B-B14F-4D97-AF65-F5344CB8AC3E}">
        <p14:creationId xmlns:p14="http://schemas.microsoft.com/office/powerpoint/2010/main" val="2304838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1302179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707EC-B6D4-C30A-6276-77ADF88DA6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69F6F1-8614-EBEF-FC72-B9A91248E6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711C5C-44A7-A716-545F-E65EE318BBD2}"/>
              </a:ext>
            </a:extLst>
          </p:cNvPr>
          <p:cNvSpPr>
            <a:spLocks noGrp="1"/>
          </p:cNvSpPr>
          <p:nvPr>
            <p:ph type="dt" sz="half" idx="10"/>
          </p:nvPr>
        </p:nvSpPr>
        <p:spPr/>
        <p:txBody>
          <a:bodyPr/>
          <a:lstStyle/>
          <a:p>
            <a:fld id="{D258C32D-DC59-49BC-BCC4-4B04559FBC9B}" type="datetimeFigureOut">
              <a:rPr lang="en-US" smtClean="0"/>
              <a:t>9/25/2025</a:t>
            </a:fld>
            <a:endParaRPr lang="en-US"/>
          </a:p>
        </p:txBody>
      </p:sp>
      <p:sp>
        <p:nvSpPr>
          <p:cNvPr id="5" name="Footer Placeholder 4">
            <a:extLst>
              <a:ext uri="{FF2B5EF4-FFF2-40B4-BE49-F238E27FC236}">
                <a16:creationId xmlns:a16="http://schemas.microsoft.com/office/drawing/2014/main" id="{7F5770C3-DFDC-D2E3-2707-DF3B72D667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7A80B-1051-8BC8-E076-EFBC9D74495F}"/>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634958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12D9A-A6AD-483F-0437-37AD6CD47E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4208E5-8EEA-597C-1DC1-519B9EC552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1800C7-4F18-2371-1E61-A90310DE7492}"/>
              </a:ext>
            </a:extLst>
          </p:cNvPr>
          <p:cNvSpPr>
            <a:spLocks noGrp="1"/>
          </p:cNvSpPr>
          <p:nvPr>
            <p:ph type="dt" sz="half" idx="10"/>
          </p:nvPr>
        </p:nvSpPr>
        <p:spPr/>
        <p:txBody>
          <a:bodyPr/>
          <a:lstStyle/>
          <a:p>
            <a:fld id="{D258C32D-DC59-49BC-BCC4-4B04559FBC9B}" type="datetimeFigureOut">
              <a:rPr lang="en-US" smtClean="0"/>
              <a:t>9/25/2025</a:t>
            </a:fld>
            <a:endParaRPr lang="en-US"/>
          </a:p>
        </p:txBody>
      </p:sp>
      <p:sp>
        <p:nvSpPr>
          <p:cNvPr id="5" name="Footer Placeholder 4">
            <a:extLst>
              <a:ext uri="{FF2B5EF4-FFF2-40B4-BE49-F238E27FC236}">
                <a16:creationId xmlns:a16="http://schemas.microsoft.com/office/drawing/2014/main" id="{BD42E7C9-10AC-7018-C9A5-5D03A1678F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5B5930-CE82-424A-5114-3AC3DB05DECE}"/>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615398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E16529-EA3A-6331-CF82-B80736E76F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0481A5-A5CF-EACF-33DB-B0CA804609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07101F-019D-9119-FB0E-44F016B33650}"/>
              </a:ext>
            </a:extLst>
          </p:cNvPr>
          <p:cNvSpPr>
            <a:spLocks noGrp="1"/>
          </p:cNvSpPr>
          <p:nvPr>
            <p:ph type="dt" sz="half" idx="10"/>
          </p:nvPr>
        </p:nvSpPr>
        <p:spPr/>
        <p:txBody>
          <a:bodyPr/>
          <a:lstStyle/>
          <a:p>
            <a:fld id="{D258C32D-DC59-49BC-BCC4-4B04559FBC9B}" type="datetimeFigureOut">
              <a:rPr lang="en-US" smtClean="0"/>
              <a:t>9/25/2025</a:t>
            </a:fld>
            <a:endParaRPr lang="en-US"/>
          </a:p>
        </p:txBody>
      </p:sp>
      <p:sp>
        <p:nvSpPr>
          <p:cNvPr id="5" name="Footer Placeholder 4">
            <a:extLst>
              <a:ext uri="{FF2B5EF4-FFF2-40B4-BE49-F238E27FC236}">
                <a16:creationId xmlns:a16="http://schemas.microsoft.com/office/drawing/2014/main" id="{A24A9816-A14D-5D44-153A-FA037BAB96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B4C049-2961-776B-315D-340238E93A1A}"/>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3510563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A9C0E-89FA-4B13-5C0C-6BB7349C1F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3C70B8-8943-C379-CA0D-0A0D05AD78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AE0CFD-44E7-9DC9-D84C-863EDF5A5E72}"/>
              </a:ext>
            </a:extLst>
          </p:cNvPr>
          <p:cNvSpPr>
            <a:spLocks noGrp="1"/>
          </p:cNvSpPr>
          <p:nvPr>
            <p:ph type="dt" sz="half" idx="10"/>
          </p:nvPr>
        </p:nvSpPr>
        <p:spPr/>
        <p:txBody>
          <a:bodyPr/>
          <a:lstStyle/>
          <a:p>
            <a:fld id="{D258C32D-DC59-49BC-BCC4-4B04559FBC9B}" type="datetimeFigureOut">
              <a:rPr lang="en-US" smtClean="0"/>
              <a:t>9/25/2025</a:t>
            </a:fld>
            <a:endParaRPr lang="en-US"/>
          </a:p>
        </p:txBody>
      </p:sp>
      <p:sp>
        <p:nvSpPr>
          <p:cNvPr id="5" name="Footer Placeholder 4">
            <a:extLst>
              <a:ext uri="{FF2B5EF4-FFF2-40B4-BE49-F238E27FC236}">
                <a16:creationId xmlns:a16="http://schemas.microsoft.com/office/drawing/2014/main" id="{97CCC90D-42BD-AC14-A560-59F17B58B0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E8C25E-8768-B516-759C-37158C347F45}"/>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987958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3113C-57FF-39FF-C3CC-1A01C75E7D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C6BD4E-EA34-DF3A-D69F-915FA14626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B2C045-ADED-EB13-D450-53DCDC8AD62D}"/>
              </a:ext>
            </a:extLst>
          </p:cNvPr>
          <p:cNvSpPr>
            <a:spLocks noGrp="1"/>
          </p:cNvSpPr>
          <p:nvPr>
            <p:ph type="dt" sz="half" idx="10"/>
          </p:nvPr>
        </p:nvSpPr>
        <p:spPr/>
        <p:txBody>
          <a:bodyPr/>
          <a:lstStyle/>
          <a:p>
            <a:fld id="{D258C32D-DC59-49BC-BCC4-4B04559FBC9B}" type="datetimeFigureOut">
              <a:rPr lang="en-US" smtClean="0"/>
              <a:t>9/25/2025</a:t>
            </a:fld>
            <a:endParaRPr lang="en-US"/>
          </a:p>
        </p:txBody>
      </p:sp>
      <p:sp>
        <p:nvSpPr>
          <p:cNvPr id="5" name="Footer Placeholder 4">
            <a:extLst>
              <a:ext uri="{FF2B5EF4-FFF2-40B4-BE49-F238E27FC236}">
                <a16:creationId xmlns:a16="http://schemas.microsoft.com/office/drawing/2014/main" id="{A6FA407F-2BA0-4BFC-50B9-CC73480889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799974-CDE3-6389-2B3E-492282BC66E1}"/>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230830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43540-B242-38F3-AC90-ED373DC2F7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66CBA5-F9FB-C81E-43C9-94755E0C9D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B18066-8A1A-FE06-0A0F-F8A15C7D48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AC91B1-53BA-83DC-6642-947BC81347FE}"/>
              </a:ext>
            </a:extLst>
          </p:cNvPr>
          <p:cNvSpPr>
            <a:spLocks noGrp="1"/>
          </p:cNvSpPr>
          <p:nvPr>
            <p:ph type="dt" sz="half" idx="10"/>
          </p:nvPr>
        </p:nvSpPr>
        <p:spPr/>
        <p:txBody>
          <a:bodyPr/>
          <a:lstStyle/>
          <a:p>
            <a:fld id="{D258C32D-DC59-49BC-BCC4-4B04559FBC9B}" type="datetimeFigureOut">
              <a:rPr lang="en-US" smtClean="0"/>
              <a:t>9/25/2025</a:t>
            </a:fld>
            <a:endParaRPr lang="en-US"/>
          </a:p>
        </p:txBody>
      </p:sp>
      <p:sp>
        <p:nvSpPr>
          <p:cNvPr id="6" name="Footer Placeholder 5">
            <a:extLst>
              <a:ext uri="{FF2B5EF4-FFF2-40B4-BE49-F238E27FC236}">
                <a16:creationId xmlns:a16="http://schemas.microsoft.com/office/drawing/2014/main" id="{8DD31BB1-5E69-7EE3-B303-443194B629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60898B-C051-FE89-2F11-60A9A18ADF44}"/>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268381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D633F-C512-058D-F649-61C257570E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BC70F7-7004-C58B-9132-0C411C5E79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E4428E-60CD-C88C-79B9-2D050C1FC0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23F92E-31E9-91EA-F3F9-8E170BF8F0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7CBF06-74B3-9B30-1F4F-3818AB8D8E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4AF4D3-C08C-932A-5AA5-CB24C47133DC}"/>
              </a:ext>
            </a:extLst>
          </p:cNvPr>
          <p:cNvSpPr>
            <a:spLocks noGrp="1"/>
          </p:cNvSpPr>
          <p:nvPr>
            <p:ph type="dt" sz="half" idx="10"/>
          </p:nvPr>
        </p:nvSpPr>
        <p:spPr/>
        <p:txBody>
          <a:bodyPr/>
          <a:lstStyle/>
          <a:p>
            <a:fld id="{D258C32D-DC59-49BC-BCC4-4B04559FBC9B}" type="datetimeFigureOut">
              <a:rPr lang="en-US" smtClean="0"/>
              <a:t>9/25/2025</a:t>
            </a:fld>
            <a:endParaRPr lang="en-US"/>
          </a:p>
        </p:txBody>
      </p:sp>
      <p:sp>
        <p:nvSpPr>
          <p:cNvPr id="8" name="Footer Placeholder 7">
            <a:extLst>
              <a:ext uri="{FF2B5EF4-FFF2-40B4-BE49-F238E27FC236}">
                <a16:creationId xmlns:a16="http://schemas.microsoft.com/office/drawing/2014/main" id="{7824E06D-36D9-44C6-BB78-7D19FD58E2F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ACF4E9-6DB7-E917-53E1-BCCF52F1C369}"/>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519370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E1A48-C44E-CF66-FE8E-B437981AAD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4502F2-7E76-45B7-E342-3782C368A1D6}"/>
              </a:ext>
            </a:extLst>
          </p:cNvPr>
          <p:cNvSpPr>
            <a:spLocks noGrp="1"/>
          </p:cNvSpPr>
          <p:nvPr>
            <p:ph type="dt" sz="half" idx="10"/>
          </p:nvPr>
        </p:nvSpPr>
        <p:spPr/>
        <p:txBody>
          <a:bodyPr/>
          <a:lstStyle/>
          <a:p>
            <a:fld id="{D258C32D-DC59-49BC-BCC4-4B04559FBC9B}" type="datetimeFigureOut">
              <a:rPr lang="en-US" smtClean="0"/>
              <a:t>9/25/2025</a:t>
            </a:fld>
            <a:endParaRPr lang="en-US"/>
          </a:p>
        </p:txBody>
      </p:sp>
      <p:sp>
        <p:nvSpPr>
          <p:cNvPr id="4" name="Footer Placeholder 3">
            <a:extLst>
              <a:ext uri="{FF2B5EF4-FFF2-40B4-BE49-F238E27FC236}">
                <a16:creationId xmlns:a16="http://schemas.microsoft.com/office/drawing/2014/main" id="{A0628FB6-E0C4-43F6-85EA-0711ABB50E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DFB3FF-5604-F6EC-DD10-DB2AFE546926}"/>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988764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23EAC6-00D2-898D-48B4-1B9D3CC366D3}"/>
              </a:ext>
            </a:extLst>
          </p:cNvPr>
          <p:cNvSpPr>
            <a:spLocks noGrp="1"/>
          </p:cNvSpPr>
          <p:nvPr>
            <p:ph type="dt" sz="half" idx="10"/>
          </p:nvPr>
        </p:nvSpPr>
        <p:spPr/>
        <p:txBody>
          <a:bodyPr/>
          <a:lstStyle/>
          <a:p>
            <a:fld id="{D258C32D-DC59-49BC-BCC4-4B04559FBC9B}" type="datetimeFigureOut">
              <a:rPr lang="en-US" smtClean="0"/>
              <a:t>9/25/2025</a:t>
            </a:fld>
            <a:endParaRPr lang="en-US"/>
          </a:p>
        </p:txBody>
      </p:sp>
      <p:sp>
        <p:nvSpPr>
          <p:cNvPr id="3" name="Footer Placeholder 2">
            <a:extLst>
              <a:ext uri="{FF2B5EF4-FFF2-40B4-BE49-F238E27FC236}">
                <a16:creationId xmlns:a16="http://schemas.microsoft.com/office/drawing/2014/main" id="{9FDEB05E-59BC-0D20-9CAE-D7DB9880C1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A26A90-FC22-5092-04A0-ED93AFE4A123}"/>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3608594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5D75E-FC1B-2EBA-2F37-5AEEDB031C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732849-94F1-9012-2A19-8121B90D24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C4A30E-B286-EC9B-D048-763A3D24C8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75E979-1B1D-B488-C192-0ABA4AB1717F}"/>
              </a:ext>
            </a:extLst>
          </p:cNvPr>
          <p:cNvSpPr>
            <a:spLocks noGrp="1"/>
          </p:cNvSpPr>
          <p:nvPr>
            <p:ph type="dt" sz="half" idx="10"/>
          </p:nvPr>
        </p:nvSpPr>
        <p:spPr/>
        <p:txBody>
          <a:bodyPr/>
          <a:lstStyle/>
          <a:p>
            <a:fld id="{D258C32D-DC59-49BC-BCC4-4B04559FBC9B}" type="datetimeFigureOut">
              <a:rPr lang="en-US" smtClean="0"/>
              <a:t>9/25/2025</a:t>
            </a:fld>
            <a:endParaRPr lang="en-US"/>
          </a:p>
        </p:txBody>
      </p:sp>
      <p:sp>
        <p:nvSpPr>
          <p:cNvPr id="6" name="Footer Placeholder 5">
            <a:extLst>
              <a:ext uri="{FF2B5EF4-FFF2-40B4-BE49-F238E27FC236}">
                <a16:creationId xmlns:a16="http://schemas.microsoft.com/office/drawing/2014/main" id="{F3A994E9-DCEB-0355-6E60-C012CB2025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C2D43B-8D96-6537-5931-4C70791D528F}"/>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523660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39CBA-7880-0350-26BD-9C8C9DC670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A5E475D-4010-FFAE-EA7A-0F78CAE811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85000DB-1711-98E1-CBF9-FC640A68C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C562A9-FAFF-CD79-A57F-ECEB4A1EF410}"/>
              </a:ext>
            </a:extLst>
          </p:cNvPr>
          <p:cNvSpPr>
            <a:spLocks noGrp="1"/>
          </p:cNvSpPr>
          <p:nvPr>
            <p:ph type="dt" sz="half" idx="10"/>
          </p:nvPr>
        </p:nvSpPr>
        <p:spPr/>
        <p:txBody>
          <a:bodyPr/>
          <a:lstStyle/>
          <a:p>
            <a:fld id="{D258C32D-DC59-49BC-BCC4-4B04559FBC9B}" type="datetimeFigureOut">
              <a:rPr lang="en-US" smtClean="0"/>
              <a:t>9/25/2025</a:t>
            </a:fld>
            <a:endParaRPr lang="en-US"/>
          </a:p>
        </p:txBody>
      </p:sp>
      <p:sp>
        <p:nvSpPr>
          <p:cNvPr id="6" name="Footer Placeholder 5">
            <a:extLst>
              <a:ext uri="{FF2B5EF4-FFF2-40B4-BE49-F238E27FC236}">
                <a16:creationId xmlns:a16="http://schemas.microsoft.com/office/drawing/2014/main" id="{B50995F7-5FF3-3D51-4E6B-50B54A9807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98BFEC-9609-30B9-CF9F-9292C358B8F6}"/>
              </a:ext>
            </a:extLst>
          </p:cNvPr>
          <p:cNvSpPr>
            <a:spLocks noGrp="1"/>
          </p:cNvSpPr>
          <p:nvPr>
            <p:ph type="sldNum" sz="quarter" idx="12"/>
          </p:nvPr>
        </p:nvSpPr>
        <p:spPr/>
        <p:txBody>
          <a:bodyPr/>
          <a:lstStyle/>
          <a:p>
            <a:fld id="{BD508842-1692-498C-A028-A022AF867CFE}" type="slidenum">
              <a:rPr lang="en-US" smtClean="0"/>
              <a:t>‹#›</a:t>
            </a:fld>
            <a:endParaRPr lang="en-US"/>
          </a:p>
        </p:txBody>
      </p:sp>
    </p:spTree>
    <p:extLst>
      <p:ext uri="{BB962C8B-B14F-4D97-AF65-F5344CB8AC3E}">
        <p14:creationId xmlns:p14="http://schemas.microsoft.com/office/powerpoint/2010/main" val="1105005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A59104-D1CE-A17D-0867-655A89AB11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5CE64E-24C3-685B-6295-D00265F892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3A82D-0549-0F17-5730-DDFE3A51F5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58C32D-DC59-49BC-BCC4-4B04559FBC9B}" type="datetimeFigureOut">
              <a:rPr lang="en-US" smtClean="0"/>
              <a:t>9/25/2025</a:t>
            </a:fld>
            <a:endParaRPr lang="en-US"/>
          </a:p>
        </p:txBody>
      </p:sp>
      <p:sp>
        <p:nvSpPr>
          <p:cNvPr id="5" name="Footer Placeholder 4">
            <a:extLst>
              <a:ext uri="{FF2B5EF4-FFF2-40B4-BE49-F238E27FC236}">
                <a16:creationId xmlns:a16="http://schemas.microsoft.com/office/drawing/2014/main" id="{EDC88333-71C5-5B43-6D53-EAAE3349B5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5B6A047-6888-E179-A902-A52559F4AB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508842-1692-498C-A028-A022AF867CFE}" type="slidenum">
              <a:rPr lang="en-US" smtClean="0"/>
              <a:t>‹#›</a:t>
            </a:fld>
            <a:endParaRPr lang="en-US"/>
          </a:p>
        </p:txBody>
      </p:sp>
    </p:spTree>
    <p:extLst>
      <p:ext uri="{BB962C8B-B14F-4D97-AF65-F5344CB8AC3E}">
        <p14:creationId xmlns:p14="http://schemas.microsoft.com/office/powerpoint/2010/main" val="15379909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youtube.com/watch?v=S5kfsRtnRRU" TargetMode="External"/><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https://speakersinc.com/podcasts/decoding-ai" TargetMode="External"/><Relationship Id="rId4" Type="http://schemas.openxmlformats.org/officeDocument/2006/relationships/hyperlink" Target="https://www.youtube.com/watch?v=pCGnlmU-mz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a:extLst>
              <a:ext uri="{FF2B5EF4-FFF2-40B4-BE49-F238E27FC236}">
                <a16:creationId xmlns:a16="http://schemas.microsoft.com/office/drawing/2014/main" id="{40D2AC0E-8BFB-401F-9FD6-A4E562C4778D}"/>
              </a:ext>
            </a:extLst>
          </p:cNvPr>
          <p:cNvSpPr txBox="1"/>
          <p:nvPr/>
        </p:nvSpPr>
        <p:spPr>
          <a:xfrm>
            <a:off x="85825" y="5045775"/>
            <a:ext cx="5047488" cy="276999"/>
          </a:xfrm>
          <a:prstGeom prst="rect">
            <a:avLst/>
          </a:prstGeom>
          <a:noFill/>
        </p:spPr>
        <p:txBody>
          <a:bodyPr wrap="square">
            <a:spAutoFit/>
          </a:bodyPr>
          <a:lstStyle/>
          <a:p>
            <a:pPr marL="174625" indent="-174625" algn="just">
              <a:buClr>
                <a:srgbClr val="28A6DF"/>
              </a:buClr>
              <a:buSzPct val="120000"/>
              <a:buFont typeface="Montserrat" panose="00000500000000000000" pitchFamily="50" charset="0"/>
              <a:buChar char="›"/>
            </a:pPr>
            <a:endParaRPr lang="en-US" sz="1200" i="1" dirty="0">
              <a:latin typeface="Montserrat" panose="00000500000000000000" pitchFamily="50" charset="0"/>
            </a:endParaRPr>
          </a:p>
        </p:txBody>
      </p:sp>
      <p:sp>
        <p:nvSpPr>
          <p:cNvPr id="15" name="TextBox 14">
            <a:extLst>
              <a:ext uri="{FF2B5EF4-FFF2-40B4-BE49-F238E27FC236}">
                <a16:creationId xmlns:a16="http://schemas.microsoft.com/office/drawing/2014/main" id="{60BA598E-9998-4697-8480-B444D32C63CE}"/>
              </a:ext>
            </a:extLst>
          </p:cNvPr>
          <p:cNvSpPr txBox="1"/>
          <p:nvPr/>
        </p:nvSpPr>
        <p:spPr>
          <a:xfrm>
            <a:off x="4736060" y="520511"/>
            <a:ext cx="7059584" cy="5816977"/>
          </a:xfrm>
          <a:prstGeom prst="rect">
            <a:avLst/>
          </a:prstGeom>
          <a:noFill/>
        </p:spPr>
        <p:txBody>
          <a:bodyPr wrap="square">
            <a:spAutoFit/>
          </a:bodyPr>
          <a:lstStyle/>
          <a:p>
            <a:pPr algn="just">
              <a:buClr>
                <a:srgbClr val="28A6DF"/>
              </a:buClr>
              <a:buSzPct val="120000"/>
            </a:pPr>
            <a:r>
              <a:rPr lang="en-US" sz="1200" b="1" dirty="0">
                <a:solidFill>
                  <a:srgbClr val="28A6DF"/>
                </a:solidFill>
                <a:latin typeface="Montserrat" panose="00000500000000000000" pitchFamily="50" charset="0"/>
                <a:hlinkClick r:id="rId3"/>
              </a:rPr>
              <a:t>Watch Clara </a:t>
            </a:r>
            <a:r>
              <a:rPr lang="en-US" sz="1200" b="1" dirty="0" err="1">
                <a:solidFill>
                  <a:srgbClr val="28A6DF"/>
                </a:solidFill>
                <a:latin typeface="Montserrat" panose="00000500000000000000" pitchFamily="50" charset="0"/>
                <a:hlinkClick r:id="rId3"/>
              </a:rPr>
              <a:t>Durodie</a:t>
            </a:r>
            <a:r>
              <a:rPr lang="en-US" sz="1200" b="1" dirty="0">
                <a:solidFill>
                  <a:srgbClr val="28A6DF"/>
                </a:solidFill>
                <a:latin typeface="Montserrat" panose="00000500000000000000" pitchFamily="50" charset="0"/>
                <a:hlinkClick r:id="rId3"/>
              </a:rPr>
              <a:t>: AI in plain English</a:t>
            </a:r>
            <a:endParaRPr lang="en-US" sz="1200" b="1" i="0" dirty="0">
              <a:solidFill>
                <a:srgbClr val="0F0F0F"/>
              </a:solidFill>
              <a:effectLst/>
              <a:latin typeface="Roboto" panose="02000000000000000000" pitchFamily="2" charset="0"/>
            </a:endParaRPr>
          </a:p>
          <a:p>
            <a:pPr algn="just">
              <a:buClr>
                <a:srgbClr val="28A6DF"/>
              </a:buClr>
              <a:buSzPct val="120000"/>
            </a:pPr>
            <a:endParaRPr lang="en-US" sz="1200" b="1" dirty="0">
              <a:solidFill>
                <a:srgbClr val="28A6DF"/>
              </a:solidFill>
              <a:latin typeface="Montserrat" panose="00000500000000000000" pitchFamily="50" charset="0"/>
            </a:endParaRPr>
          </a:p>
          <a:p>
            <a:pPr algn="just">
              <a:buClr>
                <a:srgbClr val="28A6DF"/>
              </a:buClr>
              <a:buSzPct val="120000"/>
            </a:pPr>
            <a:r>
              <a:rPr lang="en-US" sz="1200" b="1" dirty="0">
                <a:solidFill>
                  <a:srgbClr val="28A6DF"/>
                </a:solidFill>
                <a:latin typeface="Montserrat" panose="00000500000000000000" pitchFamily="50" charset="0"/>
                <a:hlinkClick r:id="rId4"/>
              </a:rPr>
              <a:t>Watch Clara </a:t>
            </a:r>
            <a:r>
              <a:rPr lang="en-US" sz="1200" b="1" dirty="0" err="1">
                <a:solidFill>
                  <a:srgbClr val="28A6DF"/>
                </a:solidFill>
                <a:latin typeface="Montserrat" panose="00000500000000000000" pitchFamily="50" charset="0"/>
                <a:hlinkClick r:id="rId4"/>
              </a:rPr>
              <a:t>Durodie</a:t>
            </a:r>
            <a:r>
              <a:rPr lang="en-US" sz="1200" b="1" dirty="0">
                <a:solidFill>
                  <a:srgbClr val="28A6DF"/>
                </a:solidFill>
                <a:latin typeface="Montserrat" panose="00000500000000000000" pitchFamily="50" charset="0"/>
                <a:hlinkClick r:id="rId4"/>
              </a:rPr>
              <a:t>: 2 Bulls &amp; a Bear</a:t>
            </a:r>
            <a:endParaRPr lang="en-US" sz="1200" b="1" dirty="0">
              <a:solidFill>
                <a:srgbClr val="28A6DF"/>
              </a:solidFill>
              <a:latin typeface="Montserrat" panose="00000500000000000000" pitchFamily="50" charset="0"/>
            </a:endParaRPr>
          </a:p>
          <a:p>
            <a:pPr algn="just">
              <a:buClr>
                <a:srgbClr val="28A6DF"/>
              </a:buClr>
              <a:buSzPct val="120000"/>
            </a:pPr>
            <a:endParaRPr lang="en-US" sz="1200" b="1" dirty="0">
              <a:solidFill>
                <a:srgbClr val="28A6DF"/>
              </a:solidFill>
              <a:latin typeface="Montserrat" panose="00000500000000000000" pitchFamily="50" charset="0"/>
            </a:endParaRPr>
          </a:p>
          <a:p>
            <a:pPr algn="just">
              <a:buClr>
                <a:srgbClr val="28A6DF"/>
              </a:buClr>
              <a:buSzPct val="120000"/>
            </a:pPr>
            <a:r>
              <a:rPr lang="en-US" sz="1200" b="1" dirty="0">
                <a:solidFill>
                  <a:srgbClr val="28A6DF"/>
                </a:solidFill>
                <a:latin typeface="Montserrat" panose="00000500000000000000" pitchFamily="50" charset="0"/>
                <a:hlinkClick r:id="rId5"/>
              </a:rPr>
              <a:t>Listen to Podcast Show: Decoding AI</a:t>
            </a:r>
            <a:endParaRPr lang="en-US" sz="1200" b="1" dirty="0">
              <a:solidFill>
                <a:srgbClr val="28A6DF"/>
              </a:solidFill>
              <a:latin typeface="Montserrat" panose="00000500000000000000" pitchFamily="50" charset="0"/>
            </a:endParaRPr>
          </a:p>
          <a:p>
            <a:pPr algn="just">
              <a:buClr>
                <a:srgbClr val="28A6DF"/>
              </a:buClr>
              <a:buSzPct val="120000"/>
            </a:pPr>
            <a:endParaRPr lang="en-US" sz="1200" b="1" dirty="0">
              <a:solidFill>
                <a:srgbClr val="28A6DF"/>
              </a:solidFill>
              <a:latin typeface="Montserrat" panose="00000500000000000000" pitchFamily="50" charset="0"/>
            </a:endParaRPr>
          </a:p>
          <a:p>
            <a:pPr algn="just">
              <a:buClr>
                <a:srgbClr val="28A6DF"/>
              </a:buClr>
              <a:buSzPct val="120000"/>
            </a:pPr>
            <a:endParaRPr lang="en-US" sz="1200" dirty="0">
              <a:latin typeface="Montserrat" panose="00000500000000000000" pitchFamily="50" charset="0"/>
            </a:endParaRPr>
          </a:p>
          <a:p>
            <a:pPr marL="174625" indent="-174625">
              <a:buClr>
                <a:srgbClr val="28A6DF"/>
              </a:buClr>
              <a:buSzPct val="120000"/>
              <a:buFont typeface="Montserrat" panose="00000500000000000000" pitchFamily="50" charset="0"/>
              <a:buChar char="›"/>
            </a:pPr>
            <a:r>
              <a:rPr lang="en-US" sz="1200" b="0" i="0" dirty="0">
                <a:solidFill>
                  <a:srgbClr val="3F3F3F"/>
                </a:solidFill>
                <a:effectLst/>
                <a:latin typeface="Montserrat" panose="00000500000000000000" pitchFamily="2" charset="0"/>
              </a:rPr>
              <a:t>Clara </a:t>
            </a:r>
            <a:r>
              <a:rPr lang="en-US" sz="1200" b="0" i="0" dirty="0" err="1">
                <a:solidFill>
                  <a:srgbClr val="3F3F3F"/>
                </a:solidFill>
                <a:effectLst/>
                <a:latin typeface="Montserrat" panose="00000500000000000000" pitchFamily="2" charset="0"/>
              </a:rPr>
              <a:t>Durodié</a:t>
            </a:r>
            <a:r>
              <a:rPr lang="en-US" sz="1200" b="0" i="0" dirty="0">
                <a:solidFill>
                  <a:srgbClr val="3F3F3F"/>
                </a:solidFill>
                <a:effectLst/>
                <a:latin typeface="Montserrat" panose="00000500000000000000" pitchFamily="2" charset="0"/>
              </a:rPr>
              <a:t> is a top AI keynote speaker and technology strategist specializing in applied artificial intelligence (AI) in financial services, with a focus on AI &amp; Ethics and the strategic adoption of AI for business profitability.</a:t>
            </a:r>
          </a:p>
          <a:p>
            <a:pPr marL="174625" indent="-174625">
              <a:buClr>
                <a:srgbClr val="28A6DF"/>
              </a:buClr>
              <a:buSzPct val="120000"/>
              <a:buFont typeface="Montserrat" panose="00000500000000000000" pitchFamily="50" charset="0"/>
              <a:buChar char="›"/>
            </a:pPr>
            <a:endParaRPr lang="en-US" sz="1200" dirty="0">
              <a:solidFill>
                <a:srgbClr val="3F3F3F"/>
              </a:solidFill>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b="0" i="0" dirty="0">
                <a:solidFill>
                  <a:srgbClr val="3F3F3F"/>
                </a:solidFill>
                <a:effectLst/>
                <a:latin typeface="Montserrat" panose="00000500000000000000" pitchFamily="2" charset="0"/>
              </a:rPr>
              <a:t>She is internationally recognized for her expertise, advising Boards of leading financial institutions, think-tanks, governments, and academia.</a:t>
            </a:r>
          </a:p>
          <a:p>
            <a:pPr marL="174625" indent="-174625">
              <a:buClr>
                <a:srgbClr val="28A6DF"/>
              </a:buClr>
              <a:buSzPct val="120000"/>
              <a:buFont typeface="Montserrat" panose="00000500000000000000" pitchFamily="50" charset="0"/>
              <a:buChar char="›"/>
            </a:pPr>
            <a:endParaRPr lang="en-US" sz="1200" dirty="0">
              <a:latin typeface="Montserrat" panose="00000500000000000000" pitchFamily="2" charset="0"/>
            </a:endParaRPr>
          </a:p>
          <a:p>
            <a:pPr marL="174625" indent="-174625">
              <a:buClr>
                <a:srgbClr val="28A6DF"/>
              </a:buClr>
              <a:buSzPct val="120000"/>
              <a:buFont typeface="Montserrat" panose="00000500000000000000" pitchFamily="50" charset="0"/>
              <a:buChar char="›"/>
            </a:pPr>
            <a:endParaRPr lang="en-US" sz="1200" dirty="0">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b="0" i="0" dirty="0">
                <a:solidFill>
                  <a:srgbClr val="3F3F3F"/>
                </a:solidFill>
                <a:effectLst/>
                <a:latin typeface="Montserrat" panose="00000500000000000000" pitchFamily="2" charset="0"/>
              </a:rPr>
              <a:t>Clara is a frequent presenter at leading conferences around the globe, including SIBOS, Money 2020, Innovate Finance Global Summit, AI World and at London Business School where she addressed an audience from leading universities around the world such as Harvard, Stanford, MIT and Cambridge. </a:t>
            </a:r>
          </a:p>
          <a:p>
            <a:pPr marL="174625" indent="-174625">
              <a:buClr>
                <a:srgbClr val="28A6DF"/>
              </a:buClr>
              <a:buSzPct val="120000"/>
              <a:buFont typeface="Montserrat" panose="00000500000000000000" pitchFamily="50" charset="0"/>
              <a:buChar char="›"/>
            </a:pPr>
            <a:endParaRPr lang="en-US" sz="1200" dirty="0">
              <a:solidFill>
                <a:srgbClr val="3F3F3F"/>
              </a:solidFill>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b="0" i="0" dirty="0">
                <a:solidFill>
                  <a:srgbClr val="3F3F3F"/>
                </a:solidFill>
                <a:effectLst/>
                <a:latin typeface="Montserrat" panose="00000500000000000000" pitchFamily="2" charset="0"/>
              </a:rPr>
              <a:t>Clara was also invited to teach at the Oxford Artificial Intelligence course, </a:t>
            </a:r>
            <a:r>
              <a:rPr lang="en-US" sz="1200" b="0" i="0" dirty="0" err="1">
                <a:solidFill>
                  <a:srgbClr val="3F3F3F"/>
                </a:solidFill>
                <a:effectLst/>
                <a:latin typeface="Montserrat" panose="00000500000000000000" pitchFamily="2" charset="0"/>
              </a:rPr>
              <a:t>organised</a:t>
            </a:r>
            <a:r>
              <a:rPr lang="en-US" sz="1200" b="0" i="0" dirty="0">
                <a:solidFill>
                  <a:srgbClr val="3F3F3F"/>
                </a:solidFill>
                <a:effectLst/>
                <a:latin typeface="Montserrat" panose="00000500000000000000" pitchFamily="2" charset="0"/>
              </a:rPr>
              <a:t> by the University of Oxford.</a:t>
            </a:r>
            <a:endParaRPr lang="en-US" sz="1200" dirty="0">
              <a:solidFill>
                <a:schemeClr val="tx1">
                  <a:lumMod val="75000"/>
                  <a:lumOff val="25000"/>
                </a:schemeClr>
              </a:solidFill>
              <a:latin typeface="Montserrat" panose="00000500000000000000" pitchFamily="2" charset="0"/>
            </a:endParaRPr>
          </a:p>
          <a:p>
            <a:pPr algn="just">
              <a:buClr>
                <a:srgbClr val="28A6DF"/>
              </a:buClr>
              <a:buSzPct val="120000"/>
            </a:pPr>
            <a:endParaRPr lang="en-US" sz="1200" dirty="0">
              <a:latin typeface="Montserrat" panose="00000500000000000000" pitchFamily="50" charset="0"/>
            </a:endParaRPr>
          </a:p>
          <a:p>
            <a:pPr algn="just">
              <a:buClr>
                <a:srgbClr val="28A6DF"/>
              </a:buClr>
              <a:buSzPct val="120000"/>
            </a:pPr>
            <a:r>
              <a:rPr lang="en-US" sz="1200" b="1" dirty="0">
                <a:latin typeface="Montserrat" panose="00000500000000000000" pitchFamily="50" charset="0"/>
              </a:rPr>
              <a:t>Keynote Topics: </a:t>
            </a:r>
          </a:p>
          <a:p>
            <a:pPr marL="174625" indent="-174625" algn="just">
              <a:buClr>
                <a:srgbClr val="28A6DF"/>
              </a:buClr>
              <a:buSzPct val="120000"/>
              <a:buFont typeface="Montserrat" panose="00000500000000000000" pitchFamily="50" charset="0"/>
              <a:buChar char="›"/>
            </a:pPr>
            <a:endParaRPr lang="en-US" sz="1200" b="0" i="0" dirty="0">
              <a:solidFill>
                <a:srgbClr val="1F2124"/>
              </a:solidFill>
              <a:effectLst/>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3F3F3F"/>
                </a:solidFill>
                <a:effectLst/>
                <a:latin typeface="Montserrat" panose="00000500000000000000" pitchFamily="2" charset="0"/>
              </a:rPr>
              <a:t>Cybersecurity and AI : fighting fire with fire</a:t>
            </a:r>
          </a:p>
          <a:p>
            <a:pPr marL="174625" indent="-174625" algn="just">
              <a:buClr>
                <a:srgbClr val="28A6DF"/>
              </a:buClr>
              <a:buSzPct val="120000"/>
              <a:buFont typeface="Montserrat" panose="00000500000000000000" pitchFamily="50" charset="0"/>
              <a:buChar char="›"/>
            </a:pPr>
            <a:r>
              <a:rPr lang="en-US" sz="1200" b="0" i="0" dirty="0">
                <a:solidFill>
                  <a:srgbClr val="3F3F3F"/>
                </a:solidFill>
                <a:effectLst/>
                <a:latin typeface="Montserrat" panose="00000500000000000000" pitchFamily="2" charset="0"/>
              </a:rPr>
              <a:t>Artificial intelligence in plain English</a:t>
            </a:r>
          </a:p>
          <a:p>
            <a:pPr marL="174625" indent="-174625" algn="just">
              <a:buClr>
                <a:srgbClr val="28A6DF"/>
              </a:buClr>
              <a:buSzPct val="120000"/>
              <a:buFont typeface="Montserrat" panose="00000500000000000000" pitchFamily="50" charset="0"/>
              <a:buChar char="›"/>
            </a:pPr>
            <a:r>
              <a:rPr lang="en-US" sz="1200" b="0" i="0" dirty="0">
                <a:solidFill>
                  <a:srgbClr val="3F3F3F"/>
                </a:solidFill>
                <a:effectLst/>
                <a:latin typeface="Montserrat" panose="00000500000000000000" pitchFamily="2" charset="0"/>
              </a:rPr>
              <a:t>Trust with Algorithms – what is it and how to build it</a:t>
            </a:r>
          </a:p>
          <a:p>
            <a:pPr marL="174625" indent="-174625" algn="just">
              <a:buClr>
                <a:srgbClr val="28A6DF"/>
              </a:buClr>
              <a:buSzPct val="120000"/>
              <a:buFont typeface="Montserrat" panose="00000500000000000000" pitchFamily="50" charset="0"/>
              <a:buChar char="›"/>
            </a:pPr>
            <a:r>
              <a:rPr lang="en-US" sz="1200" b="0" i="0" dirty="0">
                <a:solidFill>
                  <a:srgbClr val="3F3F3F"/>
                </a:solidFill>
                <a:effectLst/>
                <a:latin typeface="Montserrat" panose="00000500000000000000" pitchFamily="2" charset="0"/>
              </a:rPr>
              <a:t>Trust by design – how to start right</a:t>
            </a:r>
          </a:p>
          <a:p>
            <a:pPr marL="174625" indent="-174625" algn="just">
              <a:buClr>
                <a:srgbClr val="28A6DF"/>
              </a:buClr>
              <a:buSzPct val="120000"/>
              <a:buFont typeface="Montserrat" panose="00000500000000000000" pitchFamily="50" charset="0"/>
              <a:buChar char="›"/>
            </a:pPr>
            <a:r>
              <a:rPr lang="en-US" sz="1200" b="0" i="0" dirty="0">
                <a:solidFill>
                  <a:srgbClr val="3F3F3F"/>
                </a:solidFill>
                <a:effectLst/>
                <a:latin typeface="Montserrat" panose="00000500000000000000" pitchFamily="2" charset="0"/>
              </a:rPr>
              <a:t>Boards and AI strategy: modern governance</a:t>
            </a:r>
          </a:p>
          <a:p>
            <a:pPr algn="just">
              <a:buClr>
                <a:srgbClr val="28A6DF"/>
              </a:buClr>
              <a:buSzPct val="120000"/>
            </a:pPr>
            <a:endParaRPr lang="en-US" sz="1200" dirty="0">
              <a:latin typeface="Montserrat" panose="00000500000000000000" pitchFamily="50" charset="0"/>
            </a:endParaRPr>
          </a:p>
        </p:txBody>
      </p:sp>
      <p:grpSp>
        <p:nvGrpSpPr>
          <p:cNvPr id="2" name="Group 1">
            <a:extLst>
              <a:ext uri="{FF2B5EF4-FFF2-40B4-BE49-F238E27FC236}">
                <a16:creationId xmlns:a16="http://schemas.microsoft.com/office/drawing/2014/main" id="{201206E2-48B1-D626-B65E-F8BA99C25B6F}"/>
              </a:ext>
            </a:extLst>
          </p:cNvPr>
          <p:cNvGrpSpPr/>
          <p:nvPr/>
        </p:nvGrpSpPr>
        <p:grpSpPr>
          <a:xfrm>
            <a:off x="285984" y="3028790"/>
            <a:ext cx="4479040" cy="2146748"/>
            <a:chOff x="285984" y="2823513"/>
            <a:chExt cx="4479040" cy="2146748"/>
          </a:xfrm>
        </p:grpSpPr>
        <p:grpSp>
          <p:nvGrpSpPr>
            <p:cNvPr id="11" name="Group 10">
              <a:extLst>
                <a:ext uri="{FF2B5EF4-FFF2-40B4-BE49-F238E27FC236}">
                  <a16:creationId xmlns:a16="http://schemas.microsoft.com/office/drawing/2014/main" id="{0267E7FC-6AAE-4893-B49A-6C67D72D92B4}"/>
                </a:ext>
              </a:extLst>
            </p:cNvPr>
            <p:cNvGrpSpPr/>
            <p:nvPr/>
          </p:nvGrpSpPr>
          <p:grpSpPr>
            <a:xfrm>
              <a:off x="285984" y="2823513"/>
              <a:ext cx="4479040" cy="2146748"/>
              <a:chOff x="386138" y="2857389"/>
              <a:chExt cx="4479040" cy="2146748"/>
            </a:xfrm>
          </p:grpSpPr>
          <p:sp>
            <p:nvSpPr>
              <p:cNvPr id="12" name="Title 1">
                <a:extLst>
                  <a:ext uri="{FF2B5EF4-FFF2-40B4-BE49-F238E27FC236}">
                    <a16:creationId xmlns:a16="http://schemas.microsoft.com/office/drawing/2014/main" id="{81E9C843-D5FA-457E-B926-84EBA9EEFF56}"/>
                  </a:ext>
                </a:extLst>
              </p:cNvPr>
              <p:cNvSpPr txBox="1">
                <a:spLocks/>
              </p:cNvSpPr>
              <p:nvPr/>
            </p:nvSpPr>
            <p:spPr>
              <a:xfrm>
                <a:off x="386138" y="2857389"/>
                <a:ext cx="4479040"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a:solidFill>
                      <a:schemeClr val="tx1"/>
                    </a:solidFill>
                    <a:latin typeface="Montserrat" panose="00000500000000000000" pitchFamily="2" charset="0"/>
                  </a:rPr>
                  <a:t>Clara </a:t>
                </a:r>
                <a:r>
                  <a:rPr lang="en-US" sz="3200" b="1" dirty="0" err="1">
                    <a:solidFill>
                      <a:schemeClr val="tx1"/>
                    </a:solidFill>
                    <a:latin typeface="Montserrat" panose="00000500000000000000" pitchFamily="2" charset="0"/>
                  </a:rPr>
                  <a:t>Durodie</a:t>
                </a:r>
                <a:endParaRPr lang="en-US" sz="3200" b="1" dirty="0">
                  <a:solidFill>
                    <a:schemeClr val="tx1"/>
                  </a:solidFill>
                  <a:latin typeface="Montserrat" panose="00000500000000000000" pitchFamily="2" charset="0"/>
                </a:endParaRPr>
              </a:p>
              <a:p>
                <a:pPr algn="ctr"/>
                <a:r>
                  <a:rPr lang="en-US" sz="2400" dirty="0">
                    <a:solidFill>
                      <a:schemeClr val="tx1"/>
                    </a:solidFill>
                    <a:latin typeface="Montserrat" panose="02000505000000020004" pitchFamily="2" charset="0"/>
                  </a:rPr>
                  <a:t>Decoding Expert Speaker</a:t>
                </a:r>
              </a:p>
            </p:txBody>
          </p:sp>
          <p:sp>
            <p:nvSpPr>
              <p:cNvPr id="17" name="TextBox 18">
                <a:extLst>
                  <a:ext uri="{FF2B5EF4-FFF2-40B4-BE49-F238E27FC236}">
                    <a16:creationId xmlns:a16="http://schemas.microsoft.com/office/drawing/2014/main" id="{1C05B2D8-427C-4F4B-BFCA-85337D48C867}"/>
                  </a:ext>
                </a:extLst>
              </p:cNvPr>
              <p:cNvSpPr txBox="1"/>
              <p:nvPr/>
            </p:nvSpPr>
            <p:spPr>
              <a:xfrm>
                <a:off x="906522" y="4496306"/>
                <a:ext cx="3606401" cy="507831"/>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dirty="0">
                    <a:latin typeface="Montserrat" panose="00000500000000000000" pitchFamily="50" charset="0"/>
                  </a:rPr>
                  <a:t>*</a:t>
                </a:r>
                <a:r>
                  <a:rPr lang="en-US" sz="900" i="1" dirty="0">
                    <a:latin typeface="Montserrat" panose="00000500000000000000" pitchFamily="50" charset="0"/>
                  </a:rPr>
                  <a:t>Client is responsible for round-trip airfare, ground transportation, hotel accommodations and incidentals </a:t>
                </a:r>
              </a:p>
              <a:p>
                <a:pPr algn="ctr"/>
                <a:r>
                  <a:rPr lang="en-US" sz="900" i="1" dirty="0">
                    <a:latin typeface="Montserrat" panose="00000500000000000000" pitchFamily="50" charset="0"/>
                  </a:rPr>
                  <a:t>** Clara travels from London, UK</a:t>
                </a:r>
              </a:p>
            </p:txBody>
          </p:sp>
        </p:gr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396356" y="3972423"/>
              <a:ext cx="4226116" cy="0"/>
            </a:xfrm>
            <a:prstGeom prst="line">
              <a:avLst/>
            </a:prstGeom>
          </p:spPr>
          <p:style>
            <a:lnRef idx="1">
              <a:schemeClr val="accent1"/>
            </a:lnRef>
            <a:fillRef idx="0">
              <a:schemeClr val="accent1"/>
            </a:fillRef>
            <a:effectRef idx="0">
              <a:schemeClr val="accent1"/>
            </a:effectRef>
            <a:fontRef idx="minor">
              <a:schemeClr val="tx1"/>
            </a:fontRef>
          </p:style>
        </p:cxnSp>
      </p:grpSp>
      <p:pic>
        <p:nvPicPr>
          <p:cNvPr id="32" name="Picture 2">
            <a:extLst>
              <a:ext uri="{FF2B5EF4-FFF2-40B4-BE49-F238E27FC236}">
                <a16:creationId xmlns:a16="http://schemas.microsoft.com/office/drawing/2014/main" id="{4D362616-2C00-22EE-13D5-489EBD525CC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l="670" r="670"/>
          <a:stretch/>
        </p:blipFill>
        <p:spPr bwMode="auto">
          <a:xfrm>
            <a:off x="1242569" y="354992"/>
            <a:ext cx="2533689" cy="2568094"/>
          </a:xfrm>
          <a:prstGeom prst="ellipse">
            <a:avLst/>
          </a:prstGeom>
          <a:noFill/>
          <a:extLst>
            <a:ext uri="{909E8E84-426E-40DD-AFC4-6F175D3DCCD1}">
              <a14:hiddenFill xmlns:a14="http://schemas.microsoft.com/office/drawing/2010/main">
                <a:solidFill>
                  <a:srgbClr val="FFFFFF"/>
                </a:solidFill>
              </a14:hiddenFill>
            </a:ext>
          </a:extLst>
        </p:spPr>
      </p:pic>
      <p:pic>
        <p:nvPicPr>
          <p:cNvPr id="5" name="Picture 4" descr="A book with text on it&#10;&#10;Description automatically generated">
            <a:extLst>
              <a:ext uri="{FF2B5EF4-FFF2-40B4-BE49-F238E27FC236}">
                <a16:creationId xmlns:a16="http://schemas.microsoft.com/office/drawing/2014/main" id="{3637ADDF-EC38-7DEC-4C94-340FBD5396C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38109" y="5264638"/>
            <a:ext cx="1347779" cy="1347779"/>
          </a:xfrm>
          <a:prstGeom prst="rect">
            <a:avLst/>
          </a:prstGeom>
        </p:spPr>
      </p:pic>
      <p:pic>
        <p:nvPicPr>
          <p:cNvPr id="7" name="Picture 6" descr="A person with a half face&#10;&#10;Description automatically generated">
            <a:extLst>
              <a:ext uri="{FF2B5EF4-FFF2-40B4-BE49-F238E27FC236}">
                <a16:creationId xmlns:a16="http://schemas.microsoft.com/office/drawing/2014/main" id="{C501BB5D-E03D-4364-5830-392E2A3F7F2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788952" y="5256943"/>
            <a:ext cx="1398313" cy="1398313"/>
          </a:xfrm>
          <a:prstGeom prst="rect">
            <a:avLst/>
          </a:prstGeom>
        </p:spPr>
      </p:pic>
    </p:spTree>
    <p:extLst>
      <p:ext uri="{BB962C8B-B14F-4D97-AF65-F5344CB8AC3E}">
        <p14:creationId xmlns:p14="http://schemas.microsoft.com/office/powerpoint/2010/main" val="2973951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26147</TotalTime>
  <Words>228</Words>
  <Application>Microsoft Office PowerPoint</Application>
  <PresentationFormat>Widescreen</PresentationFormat>
  <Paragraphs>28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Montserrat</vt:lpstr>
      <vt:lpstr>Roboto</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Duncan Hesketh</dc:creator>
  <cp:lastModifiedBy>Duncan Hesketh</cp:lastModifiedBy>
  <cp:revision>27</cp:revision>
  <dcterms:created xsi:type="dcterms:W3CDTF">2023-12-15T21:28:02Z</dcterms:created>
  <dcterms:modified xsi:type="dcterms:W3CDTF">2025-09-25T21:59:03Z</dcterms:modified>
</cp:coreProperties>
</file>